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57" r:id="rId5"/>
    <p:sldId id="328" r:id="rId6"/>
    <p:sldId id="332" r:id="rId7"/>
    <p:sldId id="329" r:id="rId8"/>
    <p:sldId id="330" r:id="rId9"/>
    <p:sldId id="326" r:id="rId10"/>
    <p:sldId id="325" r:id="rId11"/>
    <p:sldId id="314" r:id="rId12"/>
    <p:sldId id="331" r:id="rId13"/>
    <p:sldId id="316" r:id="rId14"/>
    <p:sldId id="315" r:id="rId15"/>
    <p:sldId id="322" r:id="rId16"/>
    <p:sldId id="323" r:id="rId17"/>
    <p:sldId id="324" r:id="rId18"/>
    <p:sldId id="333" r:id="rId19"/>
    <p:sldId id="270"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1715" autoAdjust="0"/>
  </p:normalViewPr>
  <p:slideViewPr>
    <p:cSldViewPr snapToGrid="0">
      <p:cViewPr varScale="1">
        <p:scale>
          <a:sx n="107" d="100"/>
          <a:sy n="107" d="100"/>
        </p:scale>
        <p:origin x="60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5" d="100"/>
          <a:sy n="95" d="100"/>
        </p:scale>
        <p:origin x="27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45659" cy="498056"/>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latinLnBrk="0">
              <a:defRPr lang="el-GR" sz="1200"/>
            </a:lvl1pPr>
          </a:lstStyle>
          <a:p>
            <a:fld id="{D63D5444-F62C-42C3-A75A-D9DBA807730F}" type="datetimeFigureOut">
              <a:rPr lang="el-GR" smtClean="0"/>
              <a:pPr/>
              <a:t>2/10/2017</a:t>
            </a:fld>
            <a:endParaRPr lang="el-GR"/>
          </a:p>
        </p:txBody>
      </p:sp>
      <p:sp>
        <p:nvSpPr>
          <p:cNvPr id="4" name="Σύμβολο κράτησης θέσης υποσέλιδου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latinLnBrk="0">
              <a:defRPr lang="el-GR" sz="1200"/>
            </a:lvl1pPr>
          </a:lstStyle>
          <a:p>
            <a:fld id="{84A4F617-7A30-41D4-AB86-5D833C98E18B}" type="slidenum">
              <a:rPr lang="el-GR" smtClean="0"/>
              <a:pPr/>
              <a:t>‹#›</a:t>
            </a:fld>
            <a:endParaRPr lang="el-GR"/>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45659" cy="498056"/>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50443" y="0"/>
            <a:ext cx="2945659" cy="498056"/>
          </a:xfrm>
          <a:prstGeom prst="rect">
            <a:avLst/>
          </a:prstGeom>
        </p:spPr>
        <p:txBody>
          <a:bodyPr vert="horz" lIns="91440" tIns="45720" rIns="91440" bIns="45720" rtlCol="0"/>
          <a:lstStyle>
            <a:lvl1pPr algn="r" latinLnBrk="0">
              <a:defRPr lang="el-GR" sz="1200"/>
            </a:lvl1pPr>
          </a:lstStyle>
          <a:p>
            <a:fld id="{12CAA1FA-7B6A-47D2-8D61-F225D71B51FF}" type="datetimeFigureOut">
              <a:rPr lang="el-GR"/>
              <a:pPr/>
              <a:t>2/10/2017</a:t>
            </a:fld>
            <a:endParaRPr lang="el-GR"/>
          </a:p>
        </p:txBody>
      </p:sp>
      <p:sp>
        <p:nvSpPr>
          <p:cNvPr id="4" name="Σύμβολο κράτησης θέσης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latinLnBrk="0">
              <a:defRPr lang="el-GR" sz="1200"/>
            </a:lvl1pPr>
          </a:lstStyle>
          <a:p>
            <a:fld id="{1B9A179D-2D27-49E2-B022-8EDDA2EFE682}" type="slidenum">
              <a:rPr/>
              <a:pPr/>
              <a:t>‹#›</a:t>
            </a:fld>
            <a:endParaRPr lang="el-GR"/>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2</a:t>
            </a:fld>
            <a:endParaRPr lang="el-GR" dirty="0"/>
          </a:p>
        </p:txBody>
      </p:sp>
    </p:spTree>
    <p:extLst>
      <p:ext uri="{BB962C8B-B14F-4D97-AF65-F5344CB8AC3E}">
        <p14:creationId xmlns:p14="http://schemas.microsoft.com/office/powerpoint/2010/main" val="356008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11</a:t>
            </a:fld>
            <a:endParaRPr lang="el-GR"/>
          </a:p>
        </p:txBody>
      </p:sp>
    </p:spTree>
    <p:extLst>
      <p:ext uri="{BB962C8B-B14F-4D97-AF65-F5344CB8AC3E}">
        <p14:creationId xmlns:p14="http://schemas.microsoft.com/office/powerpoint/2010/main" val="279520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12</a:t>
            </a:fld>
            <a:endParaRPr lang="el-GR"/>
          </a:p>
        </p:txBody>
      </p:sp>
    </p:spTree>
    <p:extLst>
      <p:ext uri="{BB962C8B-B14F-4D97-AF65-F5344CB8AC3E}">
        <p14:creationId xmlns:p14="http://schemas.microsoft.com/office/powerpoint/2010/main" val="318756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13</a:t>
            </a:fld>
            <a:endParaRPr lang="el-GR"/>
          </a:p>
        </p:txBody>
      </p:sp>
    </p:spTree>
    <p:extLst>
      <p:ext uri="{BB962C8B-B14F-4D97-AF65-F5344CB8AC3E}">
        <p14:creationId xmlns:p14="http://schemas.microsoft.com/office/powerpoint/2010/main" val="1144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14</a:t>
            </a:fld>
            <a:endParaRPr lang="el-GR"/>
          </a:p>
        </p:txBody>
      </p:sp>
    </p:spTree>
    <p:extLst>
      <p:ext uri="{BB962C8B-B14F-4D97-AF65-F5344CB8AC3E}">
        <p14:creationId xmlns:p14="http://schemas.microsoft.com/office/powerpoint/2010/main" val="15703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15</a:t>
            </a:fld>
            <a:endParaRPr lang="el-GR"/>
          </a:p>
        </p:txBody>
      </p:sp>
    </p:spTree>
    <p:extLst>
      <p:ext uri="{BB962C8B-B14F-4D97-AF65-F5344CB8AC3E}">
        <p14:creationId xmlns:p14="http://schemas.microsoft.com/office/powerpoint/2010/main" val="360143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3</a:t>
            </a:fld>
            <a:endParaRPr lang="el-GR" dirty="0"/>
          </a:p>
        </p:txBody>
      </p:sp>
    </p:spTree>
    <p:extLst>
      <p:ext uri="{BB962C8B-B14F-4D97-AF65-F5344CB8AC3E}">
        <p14:creationId xmlns:p14="http://schemas.microsoft.com/office/powerpoint/2010/main" val="356008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4</a:t>
            </a:fld>
            <a:endParaRPr lang="el-GR" dirty="0"/>
          </a:p>
        </p:txBody>
      </p:sp>
    </p:spTree>
    <p:extLst>
      <p:ext uri="{BB962C8B-B14F-4D97-AF65-F5344CB8AC3E}">
        <p14:creationId xmlns:p14="http://schemas.microsoft.com/office/powerpoint/2010/main" val="121260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5</a:t>
            </a:fld>
            <a:endParaRPr lang="el-GR" dirty="0"/>
          </a:p>
        </p:txBody>
      </p:sp>
    </p:spTree>
    <p:extLst>
      <p:ext uri="{BB962C8B-B14F-4D97-AF65-F5344CB8AC3E}">
        <p14:creationId xmlns:p14="http://schemas.microsoft.com/office/powerpoint/2010/main" val="104387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6</a:t>
            </a:fld>
            <a:endParaRPr lang="el-GR"/>
          </a:p>
        </p:txBody>
      </p:sp>
    </p:spTree>
    <p:extLst>
      <p:ext uri="{BB962C8B-B14F-4D97-AF65-F5344CB8AC3E}">
        <p14:creationId xmlns:p14="http://schemas.microsoft.com/office/powerpoint/2010/main" val="26204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7</a:t>
            </a:fld>
            <a:endParaRPr lang="el-GR"/>
          </a:p>
        </p:txBody>
      </p:sp>
    </p:spTree>
    <p:extLst>
      <p:ext uri="{BB962C8B-B14F-4D97-AF65-F5344CB8AC3E}">
        <p14:creationId xmlns:p14="http://schemas.microsoft.com/office/powerpoint/2010/main" val="366519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8</a:t>
            </a:fld>
            <a:endParaRPr lang="el-GR"/>
          </a:p>
        </p:txBody>
      </p:sp>
    </p:spTree>
    <p:extLst>
      <p:ext uri="{BB962C8B-B14F-4D97-AF65-F5344CB8AC3E}">
        <p14:creationId xmlns:p14="http://schemas.microsoft.com/office/powerpoint/2010/main" val="247309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9</a:t>
            </a:fld>
            <a:endParaRPr lang="el-GR"/>
          </a:p>
        </p:txBody>
      </p:sp>
    </p:spTree>
    <p:extLst>
      <p:ext uri="{BB962C8B-B14F-4D97-AF65-F5344CB8AC3E}">
        <p14:creationId xmlns:p14="http://schemas.microsoft.com/office/powerpoint/2010/main" val="424650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B9A179D-2D27-49E2-B022-8EDDA2EFE682}" type="slidenum">
              <a:rPr lang="el-GR" smtClean="0"/>
              <a:pPr/>
              <a:t>10</a:t>
            </a:fld>
            <a:endParaRPr lang="el-GR"/>
          </a:p>
        </p:txBody>
      </p:sp>
    </p:spTree>
    <p:extLst>
      <p:ext uri="{BB962C8B-B14F-4D97-AF65-F5344CB8AC3E}">
        <p14:creationId xmlns:p14="http://schemas.microsoft.com/office/powerpoint/2010/main" val="21427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Ελεύθερη σχεδίαση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l-GR" sz="1800"/>
          </a:p>
        </p:txBody>
      </p:sp>
      <p:sp>
        <p:nvSpPr>
          <p:cNvPr id="7" name="Ελεύθερη σχεδίαση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l-GR" sz="1800"/>
          </a:p>
        </p:txBody>
      </p:sp>
      <p:sp>
        <p:nvSpPr>
          <p:cNvPr id="8" name="Ελεύθερη σχεδίαση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l-GR" sz="1800"/>
          </a:p>
        </p:txBody>
      </p:sp>
      <p:sp>
        <p:nvSpPr>
          <p:cNvPr id="2" name="Τίτλος 1"/>
          <p:cNvSpPr>
            <a:spLocks noGrp="1"/>
          </p:cNvSpPr>
          <p:nvPr>
            <p:ph type="ctrTitle"/>
          </p:nvPr>
        </p:nvSpPr>
        <p:spPr>
          <a:xfrm>
            <a:off x="1295400" y="1873584"/>
            <a:ext cx="6400800" cy="2560320"/>
          </a:xfrm>
        </p:spPr>
        <p:txBody>
          <a:bodyPr anchor="b">
            <a:normAutofit/>
          </a:bodyPr>
          <a:lstStyle>
            <a:lvl1pPr algn="l" latinLnBrk="0">
              <a:defRPr lang="el-GR" sz="4000">
                <a:solidFill>
                  <a:schemeClr val="tx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1295400" y="4572000"/>
            <a:ext cx="6400800" cy="1600200"/>
          </a:xfrm>
        </p:spPr>
        <p:txBody>
          <a:bodyPr/>
          <a:lstStyle>
            <a:lvl1pPr marL="0" indent="0" algn="l" latinLnBrk="0">
              <a:spcBef>
                <a:spcPts val="1200"/>
              </a:spcBef>
              <a:buNone/>
              <a:defRPr lang="el-GR" sz="2400"/>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smtClean="0"/>
              <a:t>Στυλ κύριου υπότιτλου</a:t>
            </a:r>
            <a:endParaRPr lang="el-G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0" y="255134"/>
            <a:ext cx="9601200" cy="1036850"/>
          </a:xfrm>
        </p:spPr>
        <p:txBody>
          <a:bodyPr anchor="b"/>
          <a:lstStyle>
            <a:lvl1pPr latinLnBrk="0">
              <a:defRPr lang="el-GR" sz="3200"/>
            </a:lvl1pPr>
          </a:lstStyle>
          <a:p>
            <a:r>
              <a:rPr lang="el-GR" smtClean="0"/>
              <a:t>Στυλ κύριου τίτλου</a:t>
            </a:r>
            <a:endParaRPr lang="el-GR"/>
          </a:p>
        </p:txBody>
      </p:sp>
      <p:sp>
        <p:nvSpPr>
          <p:cNvPr id="3" name="Σύμβολο κράτησης θέσης εικόνας 2"/>
          <p:cNvSpPr>
            <a:spLocks noGrp="1"/>
          </p:cNvSpPr>
          <p:nvPr>
            <p:ph type="pic" idx="1"/>
          </p:nvPr>
        </p:nvSpPr>
        <p:spPr>
          <a:xfrm>
            <a:off x="4724400" y="1828801"/>
            <a:ext cx="6172200" cy="4343400"/>
          </a:xfrm>
        </p:spPr>
        <p:txBody>
          <a:bodyPr tIns="274320">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4" name="Σύμβολο κράτησης θέσης κειμένου 3"/>
          <p:cNvSpPr>
            <a:spLocks noGrp="1"/>
          </p:cNvSpPr>
          <p:nvPr>
            <p:ph type="body" sz="half" idx="2"/>
          </p:nvPr>
        </p:nvSpPr>
        <p:spPr>
          <a:xfrm>
            <a:off x="1295400" y="1828800"/>
            <a:ext cx="3017520" cy="4343400"/>
          </a:xfrm>
        </p:spPr>
        <p:txBody>
          <a:bodyPr anchor="ctr">
            <a:normAutofit/>
          </a:bodyPr>
          <a:lstStyle>
            <a:lvl1pPr marL="0" indent="0" latinLnBrk="0">
              <a:spcBef>
                <a:spcPts val="1200"/>
              </a:spcBef>
              <a:buNone/>
              <a:defRPr lang="el-GR" sz="20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A79A3335-6331-4872-A8B7-ECD55539F4D0}" type="datetimeFigureOut">
              <a:rPr lang="el-GR"/>
              <a:pPr/>
              <a:t>2/10/2017</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Δύο εικόνες με λεζάντες">
    <p:spTree>
      <p:nvGrpSpPr>
        <p:cNvPr id="1" name=""/>
        <p:cNvGrpSpPr/>
        <p:nvPr/>
      </p:nvGrpSpPr>
      <p:grpSpPr>
        <a:xfrm>
          <a:off x="0" y="0"/>
          <a:ext cx="0" cy="0"/>
          <a:chOff x="0" y="0"/>
          <a:chExt cx="0" cy="0"/>
        </a:xfrm>
      </p:grpSpPr>
      <p:sp>
        <p:nvSpPr>
          <p:cNvPr id="9" name="Ορθογώνιο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1295400" y="255134"/>
            <a:ext cx="9601200" cy="1036850"/>
          </a:xfrm>
        </p:spPr>
        <p:txBody>
          <a:bodyPr anchor="b"/>
          <a:lstStyle>
            <a:lvl1pPr latinLnBrk="0">
              <a:defRPr lang="el-GR" sz="3200"/>
            </a:lvl1pPr>
          </a:lstStyle>
          <a:p>
            <a:r>
              <a:rPr lang="el-GR" smtClean="0"/>
              <a:t>Στυλ κύριου τίτλου</a:t>
            </a:r>
            <a:endParaRPr lang="el-GR"/>
          </a:p>
        </p:txBody>
      </p:sp>
      <p:sp>
        <p:nvSpPr>
          <p:cNvPr id="4" name="Σύμβολο κράτησης θέσης κειμένου 3"/>
          <p:cNvSpPr>
            <a:spLocks noGrp="1"/>
          </p:cNvSpPr>
          <p:nvPr>
            <p:ph type="body" sz="half" idx="2"/>
          </p:nvPr>
        </p:nvSpPr>
        <p:spPr>
          <a:xfrm>
            <a:off x="1371273" y="5333098"/>
            <a:ext cx="4420252" cy="839102"/>
          </a:xfrm>
        </p:spPr>
        <p:txBody>
          <a:bodyPr anchor="t">
            <a:normAutofit/>
          </a:bodyPr>
          <a:lstStyle>
            <a:lvl1pPr marL="0" indent="0" latinLnBrk="0">
              <a:spcBef>
                <a:spcPts val="0"/>
              </a:spcBef>
              <a:buNone/>
              <a:defRPr lang="el-GR" sz="1800">
                <a:solidFill>
                  <a:schemeClr val="bg1"/>
                </a:solidFill>
              </a:defRPr>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A79A3335-6331-4872-A8B7-ECD55539F4D0}" type="datetimeFigureOut">
              <a:rPr lang="el-GR"/>
              <a:pPr/>
              <a:t>2/10/2017</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A7F8E3F6-DE14-48B2-B2BC-6FABA9630FB8}" type="slidenum">
              <a:rPr/>
              <a:pPr/>
              <a:t>‹#›</a:t>
            </a:fld>
            <a:endParaRPr lang="el-GR"/>
          </a:p>
        </p:txBody>
      </p:sp>
      <p:sp>
        <p:nvSpPr>
          <p:cNvPr id="10" name="Ορθογώνιο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2" name="Ορθογώνιο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3" name="Σύμβολο κράτησης θέσης κειμένου 3"/>
          <p:cNvSpPr>
            <a:spLocks noGrp="1"/>
          </p:cNvSpPr>
          <p:nvPr>
            <p:ph type="body" sz="half" idx="14"/>
          </p:nvPr>
        </p:nvSpPr>
        <p:spPr>
          <a:xfrm>
            <a:off x="6412954" y="5333098"/>
            <a:ext cx="4420252" cy="839102"/>
          </a:xfrm>
        </p:spPr>
        <p:txBody>
          <a:bodyPr anchor="t">
            <a:normAutofit/>
          </a:bodyPr>
          <a:lstStyle>
            <a:lvl1pPr marL="0" indent="0" latinLnBrk="0">
              <a:spcBef>
                <a:spcPts val="0"/>
              </a:spcBef>
              <a:buNone/>
              <a:defRPr lang="el-GR" sz="1800">
                <a:solidFill>
                  <a:schemeClr val="bg1"/>
                </a:solidFill>
              </a:defRPr>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Στυλ υποδείγματος κειμένου</a:t>
            </a:r>
          </a:p>
        </p:txBody>
      </p:sp>
      <p:sp>
        <p:nvSpPr>
          <p:cNvPr id="3" name="Σύμβολο κράτησης θέσης εικόνας 2"/>
          <p:cNvSpPr>
            <a:spLocks noGrp="1"/>
          </p:cNvSpPr>
          <p:nvPr>
            <p:ph type="pic" idx="1"/>
          </p:nvPr>
        </p:nvSpPr>
        <p:spPr>
          <a:xfrm>
            <a:off x="1295400" y="1828801"/>
            <a:ext cx="4572000" cy="3428999"/>
          </a:xfrm>
        </p:spPr>
        <p:txBody>
          <a:bodyPr tIns="274320">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8" name="Σύμβολο κράτησης θέσης εικόνας 2"/>
          <p:cNvSpPr>
            <a:spLocks noGrp="1"/>
          </p:cNvSpPr>
          <p:nvPr>
            <p:ph type="pic" idx="13"/>
          </p:nvPr>
        </p:nvSpPr>
        <p:spPr>
          <a:xfrm>
            <a:off x="6324600" y="1828801"/>
            <a:ext cx="4572000" cy="3428999"/>
          </a:xfrm>
        </p:spPr>
        <p:txBody>
          <a:bodyPr tIns="274320">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A79A3335-6331-4872-A8B7-ECD55539F4D0}" type="datetimeFigureOut">
              <a:rPr lang="el-GR"/>
              <a:pPr/>
              <a:t>2/10/2017</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Κατακόρυφος τίτλος 1"/>
          <p:cNvSpPr>
            <a:spLocks noGrp="1"/>
          </p:cNvSpPr>
          <p:nvPr>
            <p:ph type="title" orient="vert"/>
          </p:nvPr>
        </p:nvSpPr>
        <p:spPr>
          <a:xfrm>
            <a:off x="9871318" y="685800"/>
            <a:ext cx="1033272" cy="5486400"/>
          </a:xfrm>
        </p:spPr>
        <p:txBody>
          <a:bodyPr vert="eaVert"/>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1295400" y="685800"/>
            <a:ext cx="7976754"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A79A3335-6331-4872-A8B7-ECD55539F4D0}" type="datetimeFigureOut">
              <a:rPr lang="el-GR"/>
              <a:pPr/>
              <a:t>2/10/2017</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A79A3335-6331-4872-A8B7-ECD55539F4D0}" type="datetimeFigureOut">
              <a:rPr lang="el-GR"/>
              <a:pPr/>
              <a:t>2/10/2017</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sp>
        <p:nvSpPr>
          <p:cNvPr id="10" name="Ορθογώνιο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l-GR" sz="1800"/>
          </a:p>
        </p:txBody>
      </p:sp>
      <p:sp>
        <p:nvSpPr>
          <p:cNvPr id="11" name="Ελεύθερη σχεδίαση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l-GR" sz="1800"/>
          </a:p>
        </p:txBody>
      </p:sp>
      <p:sp>
        <p:nvSpPr>
          <p:cNvPr id="12" name="Ελεύθερη σχεδίαση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l-GR" sz="1800"/>
          </a:p>
        </p:txBody>
      </p:sp>
      <p:sp>
        <p:nvSpPr>
          <p:cNvPr id="2" name="Τίτλος 1"/>
          <p:cNvSpPr>
            <a:spLocks noGrp="1"/>
          </p:cNvSpPr>
          <p:nvPr>
            <p:ph type="ctrTitle"/>
          </p:nvPr>
        </p:nvSpPr>
        <p:spPr>
          <a:xfrm>
            <a:off x="1295401" y="1873584"/>
            <a:ext cx="5120640" cy="2560320"/>
          </a:xfrm>
        </p:spPr>
        <p:txBody>
          <a:bodyPr anchor="b">
            <a:normAutofit/>
          </a:bodyPr>
          <a:lstStyle>
            <a:lvl1pPr algn="l" latinLnBrk="0">
              <a:defRPr lang="el-GR" sz="4000">
                <a:solidFill>
                  <a:schemeClr val="tx1"/>
                </a:solidFill>
              </a:defRPr>
            </a:lvl1pPr>
          </a:lstStyle>
          <a:p>
            <a:r>
              <a:rPr lang="el-GR" smtClean="0"/>
              <a:t>Στυλ κύριου τίτλου</a:t>
            </a:r>
            <a:endParaRPr lang="el-GR"/>
          </a:p>
        </p:txBody>
      </p:sp>
      <p:sp>
        <p:nvSpPr>
          <p:cNvPr id="3" name="Υπότιτλος 2"/>
          <p:cNvSpPr>
            <a:spLocks noGrp="1"/>
          </p:cNvSpPr>
          <p:nvPr>
            <p:ph type="subTitle" idx="1"/>
          </p:nvPr>
        </p:nvSpPr>
        <p:spPr>
          <a:xfrm>
            <a:off x="1295401" y="4572000"/>
            <a:ext cx="5120640" cy="1600200"/>
          </a:xfrm>
        </p:spPr>
        <p:txBody>
          <a:bodyPr/>
          <a:lstStyle>
            <a:lvl1pPr marL="0" indent="0" algn="l" latinLnBrk="0">
              <a:buNone/>
              <a:defRPr lang="el-GR" sz="2400"/>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smtClean="0"/>
              <a:t>Στυλ κύριου υπότιτλου</a:t>
            </a:r>
            <a:endParaRPr lang="el-GR"/>
          </a:p>
        </p:txBody>
      </p:sp>
      <p:sp>
        <p:nvSpPr>
          <p:cNvPr id="15" name="Σύμβολο κράτησης θέσης εικόνας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latinLnBrk="0">
              <a:buNone/>
              <a:defRPr lang="el-GR" sz="2800">
                <a:solidFill>
                  <a:schemeClr val="bg1"/>
                </a:solidFill>
              </a:defRPr>
            </a:lvl1pPr>
          </a:lstStyle>
          <a:p>
            <a:r>
              <a:rPr lang="el-GR" smtClean="0"/>
              <a:t>Κάντε κλικ στο εικονίδιο για να προσθέσετε εικόνα</a:t>
            </a:r>
            <a:endParaRPr lang="el-GR"/>
          </a:p>
        </p:txBody>
      </p:sp>
      <p:sp>
        <p:nvSpPr>
          <p:cNvPr id="16" name="Κείμενο οδηγιών"/>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l-GR" sz="1200" b="1" i="1">
                <a:latin typeface="Arial" pitchFamily="34" charset="0"/>
                <a:cs typeface="Arial" pitchFamily="34" charset="0"/>
              </a:rPr>
              <a:t>ΣΗΜΕΙΩΣΗ:</a:t>
            </a:r>
          </a:p>
          <a:p>
            <a:r>
              <a:rPr lang="el-GR" sz="1200" i="1">
                <a:latin typeface="Arial" pitchFamily="34" charset="0"/>
                <a:cs typeface="Arial" pitchFamily="34" charset="0"/>
              </a:rPr>
              <a:t>Για να αλλάξετε την εικόνα σε αυτήν τη διαφάνεια, επιλέξτε την εικόνα και διαγράψτε την. Κατόπιν, κάντε κλικ στο εικονίδιο "Εικόνες" στο σύμβολο κράτησης θέσης, για να εισαγάγετε τη δική σας εικόνα.</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Ορθογώνιο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l-GR" sz="1800"/>
          </a:p>
        </p:txBody>
      </p:sp>
      <p:sp>
        <p:nvSpPr>
          <p:cNvPr id="8" name="Ελεύθερη σχεδίαση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l-GR" sz="1800"/>
          </a:p>
        </p:txBody>
      </p:sp>
      <p:sp>
        <p:nvSpPr>
          <p:cNvPr id="9" name="Ελεύθερη σχεδίαση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l-GR" sz="1800"/>
          </a:p>
        </p:txBody>
      </p:sp>
      <p:sp>
        <p:nvSpPr>
          <p:cNvPr id="10" name="Ελεύθερη σχεδίαση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l-GR" sz="1800"/>
          </a:p>
        </p:txBody>
      </p:sp>
      <p:sp>
        <p:nvSpPr>
          <p:cNvPr id="2" name="Τίτλος 1"/>
          <p:cNvSpPr>
            <a:spLocks noGrp="1"/>
          </p:cNvSpPr>
          <p:nvPr>
            <p:ph type="title"/>
          </p:nvPr>
        </p:nvSpPr>
        <p:spPr>
          <a:xfrm>
            <a:off x="1295398" y="2914650"/>
            <a:ext cx="8046720" cy="1557338"/>
          </a:xfrm>
        </p:spPr>
        <p:txBody>
          <a:bodyPr anchor="b">
            <a:normAutofit/>
          </a:bodyPr>
          <a:lstStyle>
            <a:lvl1pPr latinLnBrk="0">
              <a:defRPr lang="el-GR" sz="3200">
                <a:solidFill>
                  <a:schemeClr val="tx1"/>
                </a:solidFill>
              </a:defRPr>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295398" y="4589463"/>
            <a:ext cx="8046718" cy="1011237"/>
          </a:xfrm>
        </p:spPr>
        <p:txBody>
          <a:bodyPr/>
          <a:lstStyle>
            <a:lvl1pPr marL="0" indent="0" latinLnBrk="0">
              <a:spcBef>
                <a:spcPts val="1200"/>
              </a:spcBef>
              <a:buNone/>
              <a:defRPr lang="el-GR" sz="2400">
                <a:solidFill>
                  <a:schemeClr val="tx1"/>
                </a:solidFill>
              </a:defRPr>
            </a:lvl1pPr>
            <a:lvl2pPr marL="457200" indent="0" latinLnBrk="0">
              <a:buNone/>
              <a:defRPr lang="el-GR" sz="2000">
                <a:solidFill>
                  <a:schemeClr val="tx1">
                    <a:tint val="75000"/>
                  </a:schemeClr>
                </a:solidFill>
              </a:defRPr>
            </a:lvl2pPr>
            <a:lvl3pPr marL="914400" indent="0" latinLnBrk="0">
              <a:buNone/>
              <a:defRPr lang="el-GR" sz="1800">
                <a:solidFill>
                  <a:schemeClr val="tx1">
                    <a:tint val="75000"/>
                  </a:schemeClr>
                </a:solidFill>
              </a:defRPr>
            </a:lvl3pPr>
            <a:lvl4pPr marL="1371600" indent="0" latinLnBrk="0">
              <a:buNone/>
              <a:defRPr lang="el-GR" sz="1600">
                <a:solidFill>
                  <a:schemeClr val="tx1">
                    <a:tint val="75000"/>
                  </a:schemeClr>
                </a:solidFill>
              </a:defRPr>
            </a:lvl4pPr>
            <a:lvl5pPr marL="1828800" indent="0" latinLnBrk="0">
              <a:buNone/>
              <a:defRPr lang="el-GR" sz="1600">
                <a:solidFill>
                  <a:schemeClr val="tx1">
                    <a:tint val="75000"/>
                  </a:schemeClr>
                </a:solidFill>
              </a:defRPr>
            </a:lvl5pPr>
            <a:lvl6pPr marL="2286000" indent="0" latinLnBrk="0">
              <a:buNone/>
              <a:defRPr lang="el-GR" sz="1600">
                <a:solidFill>
                  <a:schemeClr val="tx1">
                    <a:tint val="75000"/>
                  </a:schemeClr>
                </a:solidFill>
              </a:defRPr>
            </a:lvl6pPr>
            <a:lvl7pPr marL="2743200" indent="0" latinLnBrk="0">
              <a:buNone/>
              <a:defRPr lang="el-GR" sz="1600">
                <a:solidFill>
                  <a:schemeClr val="tx1">
                    <a:tint val="75000"/>
                  </a:schemeClr>
                </a:solidFill>
              </a:defRPr>
            </a:lvl7pPr>
            <a:lvl8pPr marL="3200400" indent="0" latinLnBrk="0">
              <a:buNone/>
              <a:defRPr lang="el-GR" sz="1600">
                <a:solidFill>
                  <a:schemeClr val="tx1">
                    <a:tint val="75000"/>
                  </a:schemeClr>
                </a:solidFill>
              </a:defRPr>
            </a:lvl8pPr>
            <a:lvl9pPr marL="3657600" indent="0" latinLnBrk="0">
              <a:buNone/>
              <a:defRPr lang="el-GR" sz="16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4" name="Σύμβολο κράτησης θέσης περιεχομένου 3"/>
          <p:cNvSpPr>
            <a:spLocks noGrp="1"/>
          </p:cNvSpPr>
          <p:nvPr>
            <p:ph sz="half" idx="2"/>
          </p:nvPr>
        </p:nvSpPr>
        <p:spPr>
          <a:xfrm>
            <a:off x="6324600" y="1828799"/>
            <a:ext cx="4572000" cy="43434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ημερομηνίας 4"/>
          <p:cNvSpPr>
            <a:spLocks noGrp="1"/>
          </p:cNvSpPr>
          <p:nvPr>
            <p:ph type="dt" sz="half" idx="10"/>
          </p:nvPr>
        </p:nvSpPr>
        <p:spPr/>
        <p:txBody>
          <a:bodyPr/>
          <a:lstStyle/>
          <a:p>
            <a:fld id="{A79A3335-6331-4872-A8B7-ECD55539F4D0}" type="datetimeFigureOut">
              <a:rPr lang="el-GR"/>
              <a:pPr/>
              <a:t>2/10/2017</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A7F8E3F6-DE14-48B2-B2BC-6FABA9630FB8}" type="slidenum">
              <a:rPr/>
              <a:pPr/>
              <a:t>‹#›</a:t>
            </a:fld>
            <a:endParaRPr lang="el-GR"/>
          </a:p>
        </p:txBody>
      </p:sp>
      <p:sp>
        <p:nvSpPr>
          <p:cNvPr id="8" name="Σύμβολο κράτησης θέσης περιεχομένου 3"/>
          <p:cNvSpPr>
            <a:spLocks noGrp="1"/>
          </p:cNvSpPr>
          <p:nvPr>
            <p:ph sz="half" idx="13"/>
          </p:nvPr>
        </p:nvSpPr>
        <p:spPr>
          <a:xfrm>
            <a:off x="1295400" y="1828799"/>
            <a:ext cx="4572000" cy="43434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0" y="255134"/>
            <a:ext cx="9601200" cy="1036850"/>
          </a:xfrm>
        </p:spPr>
        <p:txBody>
          <a:body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295400" y="1828800"/>
            <a:ext cx="4572000" cy="847725"/>
          </a:xfrm>
        </p:spPr>
        <p:txBody>
          <a:bodyPr anchor="ctr">
            <a:noAutofit/>
          </a:bodyPr>
          <a:lstStyle>
            <a:lvl1pPr marL="0" indent="0" latinLnBrk="0">
              <a:buNone/>
              <a:defRPr lang="el-GR" sz="24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95400" y="2705100"/>
            <a:ext cx="4572000" cy="3467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324600" y="1828800"/>
            <a:ext cx="4572000" cy="847725"/>
          </a:xfrm>
        </p:spPr>
        <p:txBody>
          <a:bodyPr anchor="ctr">
            <a:noAutofit/>
          </a:bodyPr>
          <a:lstStyle>
            <a:lvl1pPr marL="0" indent="0" latinLnBrk="0">
              <a:buNone/>
              <a:defRPr lang="el-GR" sz="24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324600" y="2705100"/>
            <a:ext cx="4572000" cy="3467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fld id="{A79A3335-6331-4872-A8B7-ECD55539F4D0}" type="datetimeFigureOut">
              <a:rPr lang="el-GR"/>
              <a:pPr/>
              <a:t>2/10/2017</a:t>
            </a:fld>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ημερομηνίας 2"/>
          <p:cNvSpPr>
            <a:spLocks noGrp="1"/>
          </p:cNvSpPr>
          <p:nvPr>
            <p:ph type="dt" sz="half" idx="10"/>
          </p:nvPr>
        </p:nvSpPr>
        <p:spPr/>
        <p:txBody>
          <a:bodyPr/>
          <a:lstStyle/>
          <a:p>
            <a:fld id="{A79A3335-6331-4872-A8B7-ECD55539F4D0}" type="datetimeFigureOut">
              <a:rPr lang="el-GR"/>
              <a:pPr/>
              <a:t>2/10/2017</a:t>
            </a:fld>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fld id="{A79A3335-6331-4872-A8B7-ECD55539F4D0}" type="datetimeFigureOut">
              <a:rPr lang="el-GR"/>
              <a:pPr/>
              <a:t>2/10/2017</a:t>
            </a:fld>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b"/>
          <a:lstStyle>
            <a:lvl1pPr latinLnBrk="0">
              <a:defRPr lang="el-GR" sz="3200"/>
            </a:lvl1p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a:xfrm>
            <a:off x="4728209" y="1828800"/>
            <a:ext cx="6126480" cy="43434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2000"/>
            </a:lvl6pPr>
            <a:lvl7pPr latinLnBrk="0">
              <a:defRPr lang="el-GR" sz="2000"/>
            </a:lvl7pPr>
            <a:lvl8pPr latinLnBrk="0">
              <a:defRPr lang="el-GR" sz="2000"/>
            </a:lvl8pPr>
            <a:lvl9pPr latinLnBrk="0">
              <a:defRPr lang="el-G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κειμένου 3"/>
          <p:cNvSpPr>
            <a:spLocks noGrp="1"/>
          </p:cNvSpPr>
          <p:nvPr>
            <p:ph type="body" sz="half" idx="2"/>
          </p:nvPr>
        </p:nvSpPr>
        <p:spPr>
          <a:xfrm>
            <a:off x="1295400" y="1828800"/>
            <a:ext cx="3017520" cy="4343400"/>
          </a:xfrm>
        </p:spPr>
        <p:txBody>
          <a:bodyPr anchor="ctr">
            <a:normAutofit/>
          </a:bodyPr>
          <a:lstStyle>
            <a:lvl1pPr marL="0" indent="0" latinLnBrk="0">
              <a:spcBef>
                <a:spcPts val="1200"/>
              </a:spcBef>
              <a:buNone/>
              <a:defRPr lang="el-GR" sz="20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A79A3335-6331-4872-A8B7-ECD55539F4D0}" type="datetimeFigureOut">
              <a:rPr lang="el-GR"/>
              <a:pPr/>
              <a:t>2/10/2017</a:t>
            </a:fld>
            <a:endParaRPr lang="el-GR" dirty="0"/>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A7F8E3F6-DE14-48B2-B2BC-6FABA9630FB8}" type="slidenum">
              <a:rPr/>
              <a:pPr/>
              <a:t>‹#›</a:t>
            </a:fld>
            <a:endParaRPr lang="el-GR"/>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Ορθογώνιο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Segoe UI" panose="020B0502040204020203" pitchFamily="34" charset="0"/>
              <a:ea typeface="Segoe UI" panose="020B0502040204020203" pitchFamily="34" charset="0"/>
              <a:cs typeface="Segoe UI" panose="020B0502040204020203" pitchFamily="34" charset="0"/>
            </a:endParaRPr>
          </a:p>
        </p:txBody>
      </p:sp>
      <p:sp>
        <p:nvSpPr>
          <p:cNvPr id="8" name="Ορθογώνιο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Segoe UI" panose="020B0502040204020203" pitchFamily="34" charset="0"/>
              <a:ea typeface="Segoe UI" panose="020B0502040204020203" pitchFamily="34" charset="0"/>
              <a:cs typeface="Segoe UI" panose="020B0502040204020203" pitchFamily="34" charset="0"/>
            </a:endParaRPr>
          </a:p>
        </p:txBody>
      </p:sp>
      <p:sp>
        <p:nvSpPr>
          <p:cNvPr id="9" name="Ορθογώνιο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Segoe UI" panose="020B0502040204020203" pitchFamily="34" charset="0"/>
              <a:ea typeface="Segoe UI" panose="020B0502040204020203" pitchFamily="34" charset="0"/>
              <a:cs typeface="Segoe UI" panose="020B0502040204020203" pitchFamily="34" charset="0"/>
            </a:endParaRPr>
          </a:p>
        </p:txBody>
      </p:sp>
      <p:sp>
        <p:nvSpPr>
          <p:cNvPr id="2" name="Σύμβολο κράτησης θέσης τίτλου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μερομηνίας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latinLnBrk="0">
              <a:defRPr lang="el-GR" sz="10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fld id="{A79A3335-6331-4872-A8B7-ECD55539F4D0}" type="datetimeFigureOut">
              <a:rPr lang="el-GR" smtClean="0"/>
              <a:pPr/>
              <a:t>2/10/2017</a:t>
            </a:fld>
            <a:endParaRPr lang="el-GR"/>
          </a:p>
        </p:txBody>
      </p:sp>
      <p:sp>
        <p:nvSpPr>
          <p:cNvPr id="5" name="Σύμβολο κράτησης θέσης υποσέλιδου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latinLnBrk="0">
              <a:defRPr lang="el-GR" sz="10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l-GR"/>
          </a:p>
        </p:txBody>
      </p:sp>
      <p:sp>
        <p:nvSpPr>
          <p:cNvPr id="6" name="Σύμβολο κράτησης θέσης αριθμού διαφάνειας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latinLnBrk="0">
              <a:defRPr lang="el-GR" sz="10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fld id="{A7F8E3F6-DE14-48B2-B2BC-6FABA9630FB8}" type="slidenum">
              <a:rPr lang="el-GR" smtClean="0"/>
              <a:pPr/>
              <a:t>‹#›</a:t>
            </a:fld>
            <a:endParaRPr lang="el-GR"/>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l-GR" sz="32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lang="el-G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lang="el-G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lang="el-G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lang="el-G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lang="el-G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lang="el-G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lang="el-G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lang="el-G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lang="el-GR" sz="16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0269" y="277906"/>
            <a:ext cx="8408777" cy="804445"/>
          </a:xfr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t">
            <a:normAutofit/>
          </a:bodyPr>
          <a:lstStyle/>
          <a:p>
            <a:r>
              <a:rPr lang="el-GR" sz="2400" dirty="0" smtClean="0">
                <a:solidFill>
                  <a:schemeClr val="bg1"/>
                </a:solidFill>
              </a:rPr>
              <a:t>Ο ρόλος Ελλάδας &amp; Κύπρου στη ΝΑ Μεσόγειο </a:t>
            </a:r>
            <a:r>
              <a:rPr lang="en-US" sz="2400" dirty="0" smtClean="0">
                <a:solidFill>
                  <a:schemeClr val="bg1"/>
                </a:solidFill>
              </a:rPr>
              <a:t>:</a:t>
            </a:r>
            <a:r>
              <a:rPr lang="en-US" sz="2400" dirty="0">
                <a:solidFill>
                  <a:schemeClr val="bg1"/>
                </a:solidFill>
              </a:rPr>
              <a:t/>
            </a:r>
            <a:br>
              <a:rPr lang="en-US" sz="2400" dirty="0">
                <a:solidFill>
                  <a:schemeClr val="bg1"/>
                </a:solidFill>
              </a:rPr>
            </a:br>
            <a:r>
              <a:rPr lang="el-GR" sz="2400" dirty="0" smtClean="0">
                <a:solidFill>
                  <a:schemeClr val="bg1"/>
                </a:solidFill>
              </a:rPr>
              <a:t>Γεωπολιτικές και Ενεργειακές Προκλήσεις</a:t>
            </a:r>
            <a:endParaRPr lang="el-GR" sz="2400" dirty="0">
              <a:solidFill>
                <a:schemeClr val="bg1"/>
              </a:solidFill>
            </a:endParaRPr>
          </a:p>
        </p:txBody>
      </p:sp>
      <p:sp>
        <p:nvSpPr>
          <p:cNvPr id="3" name="Υπότιτλος 2"/>
          <p:cNvSpPr>
            <a:spLocks noGrp="1"/>
          </p:cNvSpPr>
          <p:nvPr>
            <p:ph type="body" idx="1"/>
          </p:nvPr>
        </p:nvSpPr>
        <p:spPr>
          <a:xfrm>
            <a:off x="380269" y="5531224"/>
            <a:ext cx="6782531" cy="977152"/>
          </a:xfrm>
        </p:spPr>
        <p:txBody>
          <a:bodyPr>
            <a:normAutofit/>
          </a:bodyPr>
          <a:lstStyle/>
          <a:p>
            <a:r>
              <a:rPr lang="el-GR" dirty="0" smtClean="0"/>
              <a:t>Εισηγητής </a:t>
            </a:r>
            <a:r>
              <a:rPr lang="en-US" dirty="0" smtClean="0"/>
              <a:t>:</a:t>
            </a:r>
            <a:r>
              <a:rPr lang="el-GR" dirty="0" smtClean="0"/>
              <a:t> Ι. Κοπανάκης</a:t>
            </a:r>
          </a:p>
          <a:p>
            <a:r>
              <a:rPr lang="el-GR" dirty="0"/>
              <a:t> </a:t>
            </a:r>
            <a:r>
              <a:rPr lang="el-GR" dirty="0" smtClean="0"/>
              <a:t>                  </a:t>
            </a:r>
            <a:r>
              <a:rPr lang="el-GR" sz="1700" dirty="0" smtClean="0"/>
              <a:t>Γενικός Διευθυντής Εταιρικής Ανάπτυξης ΔΕΗ Α.Ε.</a:t>
            </a:r>
            <a:endParaRPr lang="el-GR" sz="1700" dirty="0"/>
          </a:p>
        </p:txBody>
      </p:sp>
      <p:sp>
        <p:nvSpPr>
          <p:cNvPr id="6" name="Τίτλος 1"/>
          <p:cNvSpPr txBox="1">
            <a:spLocks/>
          </p:cNvSpPr>
          <p:nvPr/>
        </p:nvSpPr>
        <p:spPr>
          <a:xfrm>
            <a:off x="380269" y="3558989"/>
            <a:ext cx="8408777" cy="1479176"/>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lang="el-G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lgn="ctr"/>
            <a:r>
              <a:rPr lang="el-GR" sz="2800" b="1" dirty="0" smtClean="0">
                <a:solidFill>
                  <a:schemeClr val="bg1"/>
                </a:solidFill>
              </a:rPr>
              <a:t> </a:t>
            </a:r>
            <a:r>
              <a:rPr lang="el-GR" sz="2800" b="1" dirty="0" smtClean="0">
                <a:solidFill>
                  <a:srgbClr val="002060"/>
                </a:solidFill>
              </a:rPr>
              <a:t>ΑΝΑΠΤΥΞΙΑΚΕΣ ΠΡΟΟΠΤΙΚΕΣ ΤΗΣ ΔΕΗ Α.Ε.</a:t>
            </a:r>
            <a:endParaRPr lang="en-US" sz="2800" b="1" dirty="0" smtClean="0">
              <a:solidFill>
                <a:srgbClr val="002060"/>
              </a:solidFill>
            </a:endParaRPr>
          </a:p>
          <a:p>
            <a:pPr algn="ctr"/>
            <a:r>
              <a:rPr sz="2800" b="1" smtClean="0">
                <a:solidFill>
                  <a:srgbClr val="002060"/>
                </a:solidFill>
              </a:rPr>
              <a:t>ΣΤΗ ΝΑ ΜΕΣΟΓΕΙΟ</a:t>
            </a:r>
            <a:r>
              <a:rPr lang="el-GR" sz="2800" b="1" dirty="0" smtClean="0">
                <a:solidFill>
                  <a:srgbClr val="002060"/>
                </a:solidFill>
              </a:rPr>
              <a:t> </a:t>
            </a:r>
            <a:endParaRPr lang="el-GR" sz="2800" b="1" dirty="0">
              <a:solidFill>
                <a:schemeClr val="bg1"/>
              </a:solidFill>
            </a:endParaRPr>
          </a:p>
        </p:txBody>
      </p:sp>
      <p:pic>
        <p:nvPicPr>
          <p:cNvPr id="7" name="Εικόνα 6"/>
          <p:cNvPicPr>
            <a:picLocks noChangeAspect="1"/>
          </p:cNvPicPr>
          <p:nvPr/>
        </p:nvPicPr>
        <p:blipFill>
          <a:blip r:embed="rId2"/>
          <a:stretch>
            <a:fillRect/>
          </a:stretch>
        </p:blipFill>
        <p:spPr>
          <a:xfrm>
            <a:off x="4031123" y="2043113"/>
            <a:ext cx="1068293" cy="11886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1167180355"/>
              </p:ext>
            </p:extLst>
          </p:nvPr>
        </p:nvGraphicFramePr>
        <p:xfrm>
          <a:off x="65050" y="1584851"/>
          <a:ext cx="11858007" cy="701040"/>
        </p:xfrm>
        <a:graphic>
          <a:graphicData uri="http://schemas.openxmlformats.org/drawingml/2006/table">
            <a:tbl>
              <a:tblPr firstRow="1" firstCol="1" bandRow="1">
                <a:tableStyleId>{5C22544A-7EE6-4342-B048-85BDC9FD1C3A}</a:tableStyleId>
              </a:tblPr>
              <a:tblGrid>
                <a:gridCol w="11858007"/>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2000" dirty="0" smtClean="0">
                          <a:effectLst/>
                        </a:rPr>
                        <a:t>Υπηρεσίες εξοικονόμησης ενέργειας</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a:t>
                      </a:r>
                      <a:r>
                        <a:rPr lang="en-US" sz="2000" baseline="0" dirty="0" smtClean="0">
                          <a:effectLst/>
                        </a:rPr>
                        <a:t> ESCO )</a:t>
                      </a:r>
                      <a:endParaRPr lang="el-GR" sz="2000" dirty="0">
                        <a:effectLst/>
                      </a:endParaRPr>
                    </a:p>
                  </a:txBody>
                  <a:tcPr marL="68580" marR="68580" marT="0" marB="0"/>
                </a:tc>
              </a:tr>
            </a:tbl>
          </a:graphicData>
        </a:graphic>
      </p:graphicFrame>
      <p:pic>
        <p:nvPicPr>
          <p:cNvPr id="11266" name="Picture 2" descr="Αποτέλεσμα εικόνας για εξοικονομηση ενεργει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8" y="2744609"/>
            <a:ext cx="4836459" cy="34858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5595672" y="2948656"/>
            <a:ext cx="5242657" cy="3354765"/>
          </a:xfrm>
          <a:prstGeom prst="rect">
            <a:avLst/>
          </a:prstGeom>
        </p:spPr>
        <p:txBody>
          <a:bodyPr wrap="square">
            <a:spAutoFit/>
          </a:bodyPr>
          <a:lstStyle/>
          <a:p>
            <a:pPr algn="just"/>
            <a:endParaRPr lang="en-US"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US" sz="1600" b="1" dirty="0" smtClean="0"/>
          </a:p>
          <a:p>
            <a:pPr algn="just"/>
            <a:r>
              <a:rPr lang="el-GR" b="1" dirty="0" smtClean="0">
                <a:solidFill>
                  <a:srgbClr val="002060"/>
                </a:solidFill>
              </a:rPr>
              <a:t>Η </a:t>
            </a:r>
            <a:r>
              <a:rPr lang="el-GR" b="1" dirty="0">
                <a:solidFill>
                  <a:srgbClr val="002060"/>
                </a:solidFill>
              </a:rPr>
              <a:t>αγορά υπηρεσιών εξοικονόμησης ενέργειας και </a:t>
            </a:r>
            <a:r>
              <a:rPr lang="el-GR" b="1" dirty="0" smtClean="0">
                <a:solidFill>
                  <a:srgbClr val="002060"/>
                </a:solidFill>
              </a:rPr>
              <a:t>βελτιστοποίησης </a:t>
            </a:r>
            <a:r>
              <a:rPr lang="el-GR" b="1" dirty="0">
                <a:solidFill>
                  <a:srgbClr val="002060"/>
                </a:solidFill>
              </a:rPr>
              <a:t>ενεργειακής απόδοσης είναι μία αγορά που το τελευταίο διάστημα διαμορφώνεται στον Ελληνικό χώρο και σύντομα θα βρεθεί σε φάση ταχείας ανάπτυξης.</a:t>
            </a:r>
          </a:p>
          <a:p>
            <a:pPr algn="just"/>
            <a:r>
              <a:rPr lang="el-GR" b="1" dirty="0">
                <a:solidFill>
                  <a:srgbClr val="002060"/>
                </a:solidFill>
              </a:rPr>
              <a:t>Ο Όμιλος </a:t>
            </a:r>
            <a:r>
              <a:rPr lang="el-GR" b="1" dirty="0" smtClean="0">
                <a:solidFill>
                  <a:srgbClr val="002060"/>
                </a:solidFill>
              </a:rPr>
              <a:t>ξεκίνησε ήδη τη δραστηριοποίησή του </a:t>
            </a:r>
            <a:r>
              <a:rPr lang="el-GR" b="1" dirty="0">
                <a:solidFill>
                  <a:srgbClr val="002060"/>
                </a:solidFill>
              </a:rPr>
              <a:t>σε αυτή την αγορά </a:t>
            </a:r>
            <a:r>
              <a:rPr lang="el-GR" b="1" dirty="0" smtClean="0">
                <a:solidFill>
                  <a:srgbClr val="002060"/>
                </a:solidFill>
              </a:rPr>
              <a:t>διεκδικώντας </a:t>
            </a:r>
            <a:r>
              <a:rPr lang="el-GR" b="1" dirty="0">
                <a:solidFill>
                  <a:srgbClr val="002060"/>
                </a:solidFill>
              </a:rPr>
              <a:t>σημαντικό μερίδιο.</a:t>
            </a:r>
          </a:p>
          <a:p>
            <a:pPr algn="just"/>
            <a:endParaRPr lang="en-US" b="1" u="sng" dirty="0" smtClean="0">
              <a:solidFill>
                <a:srgbClr val="002060"/>
              </a:solidFill>
            </a:endParaRPr>
          </a:p>
          <a:p>
            <a:pPr algn="just"/>
            <a:endParaRPr lang="en-US" sz="1600" b="1" dirty="0" smtClean="0"/>
          </a:p>
        </p:txBody>
      </p:sp>
      <p:sp>
        <p:nvSpPr>
          <p:cNvPr id="9"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10" name="Εικόνα 9"/>
          <p:cNvPicPr>
            <a:picLocks noChangeAspect="1"/>
          </p:cNvPicPr>
          <p:nvPr/>
        </p:nvPicPr>
        <p:blipFill>
          <a:blip r:embed="rId4" cstate="print"/>
          <a:stretch>
            <a:fillRect/>
          </a:stretch>
        </p:blipFill>
        <p:spPr>
          <a:xfrm>
            <a:off x="192378" y="509013"/>
            <a:ext cx="647969" cy="720980"/>
          </a:xfrm>
          <a:prstGeom prst="rect">
            <a:avLst/>
          </a:prstGeom>
        </p:spPr>
      </p:pic>
    </p:spTree>
    <p:extLst>
      <p:ext uri="{BB962C8B-B14F-4D97-AF65-F5344CB8AC3E}">
        <p14:creationId xmlns:p14="http://schemas.microsoft.com/office/powerpoint/2010/main" val="31806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274497735"/>
              </p:ext>
            </p:extLst>
          </p:nvPr>
        </p:nvGraphicFramePr>
        <p:xfrm>
          <a:off x="94130" y="1599489"/>
          <a:ext cx="11828928" cy="1114235"/>
        </p:xfrm>
        <a:graphic>
          <a:graphicData uri="http://schemas.openxmlformats.org/drawingml/2006/table">
            <a:tbl>
              <a:tblPr firstRow="1" firstCol="1" bandRow="1">
                <a:tableStyleId>{5C22544A-7EE6-4342-B048-85BDC9FD1C3A}</a:tableStyleId>
              </a:tblPr>
              <a:tblGrid>
                <a:gridCol w="11828928"/>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1800" b="1" kern="1200" dirty="0" smtClean="0">
                          <a:solidFill>
                            <a:schemeClr val="lt1"/>
                          </a:solidFill>
                          <a:effectLst/>
                          <a:latin typeface="+mn-lt"/>
                          <a:ea typeface="+mn-ea"/>
                          <a:cs typeface="+mn-cs"/>
                        </a:rPr>
                        <a:t>Εξειδικευμένες υπηρεσίες επισκευής και συντήρησης εξοπλισμού του ενεργειακού κλάδου</a:t>
                      </a:r>
                    </a:p>
                    <a:p>
                      <a:pPr marL="342900" lvl="0" indent="-342900">
                        <a:lnSpc>
                          <a:spcPct val="115000"/>
                        </a:lnSpc>
                        <a:spcBef>
                          <a:spcPts val="600"/>
                        </a:spcBef>
                        <a:spcAft>
                          <a:spcPts val="600"/>
                        </a:spcAft>
                        <a:buFont typeface="Symbol" panose="05050102010706020507" pitchFamily="18" charset="2"/>
                        <a:buChar char=""/>
                      </a:pPr>
                      <a:r>
                        <a:rPr lang="el-GR" sz="1800" b="1" kern="1200" dirty="0" smtClean="0">
                          <a:solidFill>
                            <a:schemeClr val="lt1"/>
                          </a:solidFill>
                          <a:effectLst/>
                          <a:latin typeface="+mn-lt"/>
                          <a:ea typeface="+mn-ea"/>
                          <a:cs typeface="+mn-cs"/>
                        </a:rPr>
                        <a:t>Διοίκηση και Τεχνική Υποστήριξη</a:t>
                      </a:r>
                      <a:r>
                        <a:rPr lang="el-GR" sz="1800" b="1" kern="1200" baseline="0" dirty="0" smtClean="0">
                          <a:solidFill>
                            <a:schemeClr val="lt1"/>
                          </a:solidFill>
                          <a:effectLst/>
                          <a:latin typeface="+mn-lt"/>
                          <a:ea typeface="+mn-ea"/>
                          <a:cs typeface="+mn-cs"/>
                        </a:rPr>
                        <a:t>  νέων  ενεργειακών έργων</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a:t>
                      </a:r>
                      <a:r>
                        <a:rPr lang="en-US" sz="2000" baseline="0" dirty="0" smtClean="0">
                          <a:effectLst/>
                        </a:rPr>
                        <a:t> Power Services</a:t>
                      </a:r>
                      <a:r>
                        <a:rPr lang="el-GR" sz="2000" baseline="0" dirty="0" smtClean="0">
                          <a:effectLst/>
                        </a:rPr>
                        <a:t>, </a:t>
                      </a:r>
                      <a:r>
                        <a:rPr lang="en-US" sz="2000" baseline="0" dirty="0" smtClean="0">
                          <a:effectLst/>
                        </a:rPr>
                        <a:t>Engineering &amp; New </a:t>
                      </a:r>
                      <a:r>
                        <a:rPr lang="en-US" sz="2000" baseline="0" dirty="0" smtClean="0">
                          <a:effectLst/>
                        </a:rPr>
                        <a:t>Projects </a:t>
                      </a:r>
                      <a:r>
                        <a:rPr lang="en-US" sz="2000" baseline="0" dirty="0" smtClean="0">
                          <a:effectLst/>
                        </a:rPr>
                        <a:t>Management)</a:t>
                      </a:r>
                      <a:endParaRPr lang="el-GR" sz="2000" dirty="0">
                        <a:effectLst/>
                      </a:endParaRPr>
                    </a:p>
                  </a:txBody>
                  <a:tcPr marL="68580" marR="68580" marT="0" marB="0"/>
                </a:tc>
              </a:tr>
            </a:tbl>
          </a:graphicData>
        </a:graphic>
      </p:graphicFrame>
      <p:sp>
        <p:nvSpPr>
          <p:cNvPr id="3" name="AutoShape 2" descr="Σχετική εικόνα"/>
          <p:cNvSpPr>
            <a:spLocks noChangeAspect="1" noChangeArrowheads="1"/>
          </p:cNvSpPr>
          <p:nvPr/>
        </p:nvSpPr>
        <p:spPr bwMode="auto">
          <a:xfrm>
            <a:off x="312593" y="4838056"/>
            <a:ext cx="330272" cy="2760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44" name="Picture 4"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8" y="3004638"/>
            <a:ext cx="4600388" cy="336203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4912981" y="2687628"/>
            <a:ext cx="6900863" cy="4170372"/>
          </a:xfrm>
          <a:prstGeom prst="rect">
            <a:avLst/>
          </a:prstGeom>
        </p:spPr>
        <p:txBody>
          <a:bodyPr wrap="square" anchor="t">
            <a:spAutoFit/>
          </a:bodyPr>
          <a:lstStyle/>
          <a:p>
            <a:pPr marL="285750" indent="-285750" algn="just">
              <a:lnSpc>
                <a:spcPct val="150000"/>
              </a:lnSpc>
              <a:spcAft>
                <a:spcPts val="1000"/>
              </a:spcAft>
              <a:buFont typeface="Arial" panose="020B0604020202020204" pitchFamily="34" charset="0"/>
              <a:buChar char="•"/>
            </a:pP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Ένα </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από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τα</a:t>
            </a:r>
            <a:r>
              <a:rPr lang="en-US"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ανταγωνιστικά </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πλεονεκτήματα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τη</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ς</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ΔΕΗ </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είναι αυτό της τεχνογνωσίας σε εξειδικευμένα αντικείμενα, όπως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αυτά </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των εξειδικευμένων υπηρεσιών συντήρησης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και επισκευής </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εξοπλισμού στον ενεργειακό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κλάδο και</a:t>
            </a:r>
            <a:r>
              <a:rPr lang="en-US"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της Διοίκησης/Επίβλεψης Ενεργειακών Έργων. </a:t>
            </a:r>
          </a:p>
          <a:p>
            <a:pPr marL="285750" indent="-285750" algn="just">
              <a:lnSpc>
                <a:spcPct val="150000"/>
              </a:lnSpc>
              <a:spcAft>
                <a:spcPts val="1000"/>
              </a:spcAft>
              <a:buFont typeface="Arial" panose="020B0604020202020204" pitchFamily="34" charset="0"/>
              <a:buChar char="•"/>
            </a:pP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Ταυτόχρονα έχει γίνει δέκτης προτάσεων εκ μέρους ξένων και ελληνικών εταιρειών για συνεργασία εκτός Ελλάδας.</a:t>
            </a:r>
            <a:r>
              <a:rPr lang="en-US"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50000"/>
              </a:lnSpc>
              <a:spcAft>
                <a:spcPts val="1000"/>
              </a:spcAft>
              <a:buFont typeface="Arial" panose="020B0604020202020204" pitchFamily="34" charset="0"/>
              <a:buChar char="•"/>
            </a:pP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Η εταιρεία </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διαθέτει </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Το απαιτούμενο </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brand </a:t>
            </a:r>
            <a:r>
              <a:rPr lang="en-US"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name</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     Καλή τεχνογνωσία</a:t>
            </a:r>
            <a:endPar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Τα </a:t>
            </a: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σχετικά </a:t>
            </a:r>
            <a:r>
              <a:rPr lang="en-US"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references</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     Εξοπλισμό συντήρησης(εργαλεία </a:t>
            </a:r>
            <a:r>
              <a:rPr lang="el-GR" sz="1600" b="1"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κλπ</a:t>
            </a: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l-GR"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Τα ανωτέρω είναι εφόδια τα οποία σκοπεύει να αξιοποιήσει.</a:t>
            </a:r>
            <a:endPar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11" name="Εικόνα 10"/>
          <p:cNvPicPr>
            <a:picLocks noChangeAspect="1"/>
          </p:cNvPicPr>
          <p:nvPr/>
        </p:nvPicPr>
        <p:blipFill>
          <a:blip r:embed="rId4" cstate="print"/>
          <a:stretch>
            <a:fillRect/>
          </a:stretch>
        </p:blipFill>
        <p:spPr>
          <a:xfrm>
            <a:off x="192378" y="509013"/>
            <a:ext cx="647969" cy="720980"/>
          </a:xfrm>
          <a:prstGeom prst="rect">
            <a:avLst/>
          </a:prstGeom>
        </p:spPr>
      </p:pic>
    </p:spTree>
    <p:extLst>
      <p:ext uri="{BB962C8B-B14F-4D97-AF65-F5344CB8AC3E}">
        <p14:creationId xmlns:p14="http://schemas.microsoft.com/office/powerpoint/2010/main" val="260394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1793244080"/>
              </p:ext>
            </p:extLst>
          </p:nvPr>
        </p:nvGraphicFramePr>
        <p:xfrm>
          <a:off x="65051" y="1633715"/>
          <a:ext cx="11858007" cy="665988"/>
        </p:xfrm>
        <a:graphic>
          <a:graphicData uri="http://schemas.openxmlformats.org/drawingml/2006/table">
            <a:tbl>
              <a:tblPr firstRow="1" firstCol="1" bandRow="1">
                <a:tableStyleId>{5C22544A-7EE6-4342-B048-85BDC9FD1C3A}</a:tableStyleId>
              </a:tblPr>
              <a:tblGrid>
                <a:gridCol w="11858007"/>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n-US" sz="1800" b="1" kern="1200" dirty="0" smtClean="0">
                          <a:solidFill>
                            <a:schemeClr val="lt1"/>
                          </a:solidFill>
                          <a:effectLst/>
                          <a:latin typeface="+mn-lt"/>
                          <a:ea typeface="+mn-ea"/>
                          <a:cs typeface="+mn-cs"/>
                        </a:rPr>
                        <a:t>Υπ</a:t>
                      </a:r>
                      <a:r>
                        <a:rPr lang="en-US" sz="1800" b="1" kern="1200" dirty="0" err="1" smtClean="0">
                          <a:solidFill>
                            <a:schemeClr val="lt1"/>
                          </a:solidFill>
                          <a:effectLst/>
                          <a:latin typeface="+mn-lt"/>
                          <a:ea typeface="+mn-ea"/>
                          <a:cs typeface="+mn-cs"/>
                        </a:rPr>
                        <a:t>ηρεσίες</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ηλεκτροκίνησης</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οχημάτων</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a:t>
                      </a:r>
                      <a:r>
                        <a:rPr lang="en-US" sz="1800" b="1" kern="1200" dirty="0" smtClean="0">
                          <a:solidFill>
                            <a:schemeClr val="lt1"/>
                          </a:solidFill>
                          <a:effectLst/>
                          <a:latin typeface="+mn-lt"/>
                          <a:ea typeface="+mn-ea"/>
                          <a:cs typeface="+mn-cs"/>
                        </a:rPr>
                        <a:t>e-mobility )</a:t>
                      </a:r>
                      <a:endParaRPr lang="el-GR" sz="2000" dirty="0">
                        <a:effectLst/>
                      </a:endParaRPr>
                    </a:p>
                  </a:txBody>
                  <a:tcPr marL="68580" marR="68580" marT="0" marB="0"/>
                </a:tc>
              </a:tr>
            </a:tbl>
          </a:graphicData>
        </a:graphic>
      </p:graphicFrame>
      <p:pic>
        <p:nvPicPr>
          <p:cNvPr id="14338" name="Picture 2" descr="Αποτέλεσμα εικόνας για ηλεκτροκιν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28" y="2901763"/>
            <a:ext cx="4062830" cy="31700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9" name="Εικόνα 8"/>
          <p:cNvPicPr>
            <a:picLocks noChangeAspect="1"/>
          </p:cNvPicPr>
          <p:nvPr/>
        </p:nvPicPr>
        <p:blipFill>
          <a:blip r:embed="rId4" cstate="print"/>
          <a:stretch>
            <a:fillRect/>
          </a:stretch>
        </p:blipFill>
        <p:spPr>
          <a:xfrm>
            <a:off x="192378" y="509013"/>
            <a:ext cx="647969" cy="720980"/>
          </a:xfrm>
          <a:prstGeom prst="rect">
            <a:avLst/>
          </a:prstGeom>
        </p:spPr>
      </p:pic>
      <p:sp>
        <p:nvSpPr>
          <p:cNvPr id="10" name="Ορθογώνιο 9"/>
          <p:cNvSpPr/>
          <p:nvPr/>
        </p:nvSpPr>
        <p:spPr>
          <a:xfrm>
            <a:off x="4625787" y="2758889"/>
            <a:ext cx="6830379" cy="3477875"/>
          </a:xfrm>
          <a:prstGeom prst="rect">
            <a:avLst/>
          </a:prstGeom>
        </p:spPr>
        <p:txBody>
          <a:bodyPr wrap="square">
            <a:spAutoFit/>
          </a:bodyPr>
          <a:lstStyle/>
          <a:p>
            <a:pPr algn="just"/>
            <a:r>
              <a:rPr lang="el-GR" sz="2000" b="1" dirty="0" smtClean="0">
                <a:solidFill>
                  <a:srgbClr val="002060"/>
                </a:solidFill>
              </a:rPr>
              <a:t>Ο </a:t>
            </a:r>
            <a:r>
              <a:rPr lang="el-GR" sz="2000" b="1" dirty="0">
                <a:solidFill>
                  <a:srgbClr val="002060"/>
                </a:solidFill>
              </a:rPr>
              <a:t>τομέας της ηλεκτροκίνησης οχημάτων (επιβατικά, λεωφορεία, φορτηγά) αναπτύσσεται </a:t>
            </a:r>
            <a:r>
              <a:rPr lang="el-GR" sz="2000" b="1" dirty="0" smtClean="0">
                <a:solidFill>
                  <a:srgbClr val="002060"/>
                </a:solidFill>
              </a:rPr>
              <a:t>σημαντικά </a:t>
            </a:r>
            <a:r>
              <a:rPr lang="el-GR" sz="2000" b="1" dirty="0">
                <a:solidFill>
                  <a:srgbClr val="002060"/>
                </a:solidFill>
              </a:rPr>
              <a:t>τα τελευταία έτη και αποτελεί έναν από τους τομείς με υψηλές προοπτικές δραστηριοποίησης (βλ. συνέδριο 2017 της </a:t>
            </a:r>
            <a:r>
              <a:rPr lang="en-US" sz="2000" b="1" dirty="0" err="1">
                <a:solidFill>
                  <a:srgbClr val="002060"/>
                </a:solidFill>
              </a:rPr>
              <a:t>Eurelectric</a:t>
            </a:r>
            <a:r>
              <a:rPr lang="el-GR" sz="2000" b="1" dirty="0">
                <a:solidFill>
                  <a:srgbClr val="002060"/>
                </a:solidFill>
              </a:rPr>
              <a:t>), ιδίως σε συνδυασμό με χρήση ΑΠΕ, στο πλαίσιο της </a:t>
            </a:r>
            <a:r>
              <a:rPr lang="el-GR" sz="2000" b="1" dirty="0" err="1">
                <a:solidFill>
                  <a:srgbClr val="002060"/>
                </a:solidFill>
              </a:rPr>
              <a:t>απανθρακοποίησης</a:t>
            </a:r>
            <a:r>
              <a:rPr lang="el-GR" sz="2000" b="1" dirty="0">
                <a:solidFill>
                  <a:srgbClr val="002060"/>
                </a:solidFill>
              </a:rPr>
              <a:t> (</a:t>
            </a:r>
            <a:r>
              <a:rPr lang="en-US" sz="2000" b="1" dirty="0" err="1">
                <a:solidFill>
                  <a:srgbClr val="002060"/>
                </a:solidFill>
              </a:rPr>
              <a:t>decarbonization</a:t>
            </a:r>
            <a:r>
              <a:rPr lang="el-GR" sz="2000" b="1" dirty="0">
                <a:solidFill>
                  <a:srgbClr val="002060"/>
                </a:solidFill>
              </a:rPr>
              <a:t>) των μεταφορών.</a:t>
            </a:r>
          </a:p>
          <a:p>
            <a:pPr algn="just"/>
            <a:r>
              <a:rPr lang="el-GR" sz="2000" b="1" dirty="0">
                <a:solidFill>
                  <a:srgbClr val="002060"/>
                </a:solidFill>
              </a:rPr>
              <a:t>Η ΔΕΗ ως παραγωγός και προμηθευτής Η/Ε αλλά και ιδιοκτήτης </a:t>
            </a:r>
            <a:r>
              <a:rPr lang="el-GR" sz="2000" b="1" dirty="0" smtClean="0">
                <a:solidFill>
                  <a:srgbClr val="002060"/>
                </a:solidFill>
              </a:rPr>
              <a:t>υποδομών, </a:t>
            </a:r>
            <a:r>
              <a:rPr lang="el-GR" sz="2000" b="1" dirty="0">
                <a:solidFill>
                  <a:srgbClr val="002060"/>
                </a:solidFill>
              </a:rPr>
              <a:t>έχει συγκριτικά πλεονεκτήματα στον τομέα </a:t>
            </a:r>
            <a:r>
              <a:rPr lang="el-GR" sz="2000" b="1" dirty="0" smtClean="0">
                <a:solidFill>
                  <a:srgbClr val="002060"/>
                </a:solidFill>
              </a:rPr>
              <a:t>αυτό και δρομολογεί την άμεση ενεργοποίησή της.</a:t>
            </a:r>
            <a:endParaRPr lang="el-GR" sz="2000" b="1" dirty="0">
              <a:solidFill>
                <a:srgbClr val="002060"/>
              </a:solidFill>
            </a:endParaRPr>
          </a:p>
        </p:txBody>
      </p:sp>
    </p:spTree>
    <p:extLst>
      <p:ext uri="{BB962C8B-B14F-4D97-AF65-F5344CB8AC3E}">
        <p14:creationId xmlns:p14="http://schemas.microsoft.com/office/powerpoint/2010/main" val="252815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2464107249"/>
              </p:ext>
            </p:extLst>
          </p:nvPr>
        </p:nvGraphicFramePr>
        <p:xfrm>
          <a:off x="76200" y="1650046"/>
          <a:ext cx="11846857" cy="665988"/>
        </p:xfrm>
        <a:graphic>
          <a:graphicData uri="http://schemas.openxmlformats.org/drawingml/2006/table">
            <a:tbl>
              <a:tblPr firstRow="1" firstCol="1" bandRow="1">
                <a:tableStyleId>{5C22544A-7EE6-4342-B048-85BDC9FD1C3A}</a:tableStyleId>
              </a:tblPr>
              <a:tblGrid>
                <a:gridCol w="11846857"/>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1800" b="1" kern="1200" dirty="0" smtClean="0">
                          <a:solidFill>
                            <a:schemeClr val="lt1"/>
                          </a:solidFill>
                          <a:effectLst/>
                          <a:latin typeface="+mn-lt"/>
                          <a:ea typeface="+mn-ea"/>
                          <a:cs typeface="+mn-cs"/>
                        </a:rPr>
                        <a:t>Πράσινες ενεργειακές υπηρεσίες σε Λιμάνια και Πλοία</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a:t>
                      </a:r>
                      <a:r>
                        <a:rPr lang="en-US" sz="1800" b="1" kern="1200" dirty="0" smtClean="0">
                          <a:solidFill>
                            <a:schemeClr val="lt1"/>
                          </a:solidFill>
                          <a:effectLst/>
                          <a:latin typeface="+mn-lt"/>
                          <a:ea typeface="+mn-ea"/>
                          <a:cs typeface="+mn-cs"/>
                        </a:rPr>
                        <a:t>Cold ironing – power barges – e-boats )</a:t>
                      </a:r>
                      <a:endParaRPr lang="el-GR" sz="2000" dirty="0">
                        <a:effectLst/>
                      </a:endParaRPr>
                    </a:p>
                  </a:txBody>
                  <a:tcPr marL="68580" marR="68580" marT="0" marB="0"/>
                </a:tc>
              </a:tr>
            </a:tbl>
          </a:graphicData>
        </a:graphic>
      </p:graphicFrame>
      <p:pic>
        <p:nvPicPr>
          <p:cNvPr id="8" name="image43.jpeg"/>
          <p:cNvPicPr/>
          <p:nvPr/>
        </p:nvPicPr>
        <p:blipFill>
          <a:blip r:embed="rId3" cstate="print"/>
          <a:stretch>
            <a:fillRect/>
          </a:stretch>
        </p:blipFill>
        <p:spPr>
          <a:xfrm>
            <a:off x="322729" y="2685186"/>
            <a:ext cx="4338918" cy="36363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10" name="Εικόνα 9"/>
          <p:cNvPicPr>
            <a:picLocks noChangeAspect="1"/>
          </p:cNvPicPr>
          <p:nvPr/>
        </p:nvPicPr>
        <p:blipFill>
          <a:blip r:embed="rId4" cstate="print"/>
          <a:stretch>
            <a:fillRect/>
          </a:stretch>
        </p:blipFill>
        <p:spPr>
          <a:xfrm>
            <a:off x="192378" y="509013"/>
            <a:ext cx="647969" cy="720980"/>
          </a:xfrm>
          <a:prstGeom prst="rect">
            <a:avLst/>
          </a:prstGeom>
        </p:spPr>
      </p:pic>
      <p:sp>
        <p:nvSpPr>
          <p:cNvPr id="11" name="Ορθογώνιο 10"/>
          <p:cNvSpPr/>
          <p:nvPr/>
        </p:nvSpPr>
        <p:spPr>
          <a:xfrm>
            <a:off x="4717396" y="2500810"/>
            <a:ext cx="6783371" cy="4093428"/>
          </a:xfrm>
          <a:prstGeom prst="rect">
            <a:avLst/>
          </a:prstGeom>
        </p:spPr>
        <p:txBody>
          <a:bodyPr wrap="square">
            <a:spAutoFit/>
          </a:bodyPr>
          <a:lstStyle/>
          <a:p>
            <a:pPr algn="just"/>
            <a:r>
              <a:rPr lang="el-GR" sz="2000" b="1" dirty="0" smtClean="0">
                <a:solidFill>
                  <a:srgbClr val="002060"/>
                </a:solidFill>
              </a:rPr>
              <a:t>Η νέα περιβαλλοντική νομοθεσία αναφορικά με την </a:t>
            </a:r>
            <a:r>
              <a:rPr lang="el-GR" sz="2000" b="1" dirty="0" err="1" smtClean="0">
                <a:solidFill>
                  <a:srgbClr val="002060"/>
                </a:solidFill>
              </a:rPr>
              <a:t>ναυσιπλοϊα</a:t>
            </a:r>
            <a:r>
              <a:rPr lang="el-GR" sz="2000" b="1" dirty="0" smtClean="0">
                <a:solidFill>
                  <a:srgbClr val="002060"/>
                </a:solidFill>
              </a:rPr>
              <a:t> οδηγεί σε σημαντικό περιορισμό της </a:t>
            </a:r>
            <a:r>
              <a:rPr lang="el-GR" sz="2000" b="1" dirty="0">
                <a:solidFill>
                  <a:srgbClr val="002060"/>
                </a:solidFill>
              </a:rPr>
              <a:t>λειτουργίας των </a:t>
            </a:r>
            <a:r>
              <a:rPr lang="el-GR" sz="2000" b="1" dirty="0" smtClean="0">
                <a:solidFill>
                  <a:srgbClr val="002060"/>
                </a:solidFill>
              </a:rPr>
              <a:t>ΜΕΚ </a:t>
            </a:r>
            <a:r>
              <a:rPr lang="el-GR" sz="2000" b="1" dirty="0">
                <a:solidFill>
                  <a:srgbClr val="002060"/>
                </a:solidFill>
              </a:rPr>
              <a:t>των πλοίων </a:t>
            </a:r>
            <a:r>
              <a:rPr lang="el-GR" sz="2000" b="1" dirty="0" smtClean="0">
                <a:solidFill>
                  <a:srgbClr val="002060"/>
                </a:solidFill>
              </a:rPr>
              <a:t>εντός των λιμένων καθώς και σε </a:t>
            </a:r>
            <a:r>
              <a:rPr lang="el-GR" sz="2000" b="1" dirty="0">
                <a:solidFill>
                  <a:srgbClr val="002060"/>
                </a:solidFill>
              </a:rPr>
              <a:t>μία περιοχή κοντά </a:t>
            </a:r>
            <a:r>
              <a:rPr lang="el-GR" sz="2000" b="1" dirty="0" smtClean="0">
                <a:solidFill>
                  <a:srgbClr val="002060"/>
                </a:solidFill>
              </a:rPr>
              <a:t>σε αυτά, </a:t>
            </a:r>
            <a:r>
              <a:rPr lang="el-GR" sz="2000" b="1" dirty="0">
                <a:solidFill>
                  <a:srgbClr val="002060"/>
                </a:solidFill>
              </a:rPr>
              <a:t>δημιουργώντας την ευκαιρία δραστηριοποίησης στον τομέα της παροχής των σχετικών ενεργειακών υπηρεσιών με χρήση ηλεκτρικής ενέργειας (</a:t>
            </a:r>
            <a:r>
              <a:rPr lang="en-US" sz="2000" b="1" dirty="0">
                <a:solidFill>
                  <a:srgbClr val="002060"/>
                </a:solidFill>
              </a:rPr>
              <a:t>Cold ironing</a:t>
            </a:r>
            <a:r>
              <a:rPr lang="el-GR" sz="2000" b="1" dirty="0">
                <a:solidFill>
                  <a:srgbClr val="002060"/>
                </a:solidFill>
              </a:rPr>
              <a:t>) είτε από ΑΠΕ είτε από Φ.Α</a:t>
            </a:r>
            <a:r>
              <a:rPr lang="el-GR" sz="2000" b="1" dirty="0" smtClean="0">
                <a:solidFill>
                  <a:srgbClr val="002060"/>
                </a:solidFill>
              </a:rPr>
              <a:t>.( </a:t>
            </a:r>
            <a:r>
              <a:rPr lang="el-GR" sz="2000" b="1" dirty="0" err="1">
                <a:solidFill>
                  <a:srgbClr val="002060"/>
                </a:solidFill>
              </a:rPr>
              <a:t>power</a:t>
            </a:r>
            <a:r>
              <a:rPr lang="el-GR" sz="2000" b="1" dirty="0">
                <a:solidFill>
                  <a:srgbClr val="002060"/>
                </a:solidFill>
              </a:rPr>
              <a:t> </a:t>
            </a:r>
            <a:r>
              <a:rPr lang="el-GR" sz="2000" b="1" dirty="0" err="1">
                <a:solidFill>
                  <a:srgbClr val="002060"/>
                </a:solidFill>
              </a:rPr>
              <a:t>barges</a:t>
            </a:r>
            <a:r>
              <a:rPr lang="el-GR" sz="2000" b="1" dirty="0">
                <a:solidFill>
                  <a:srgbClr val="002060"/>
                </a:solidFill>
              </a:rPr>
              <a:t>), κατά τη διάρκεια του </a:t>
            </a:r>
            <a:r>
              <a:rPr lang="el-GR" sz="2000" b="1" dirty="0" smtClean="0">
                <a:solidFill>
                  <a:srgbClr val="002060"/>
                </a:solidFill>
              </a:rPr>
              <a:t>ελλιμενισμού </a:t>
            </a:r>
            <a:r>
              <a:rPr lang="el-GR" sz="2000" b="1" dirty="0">
                <a:solidFill>
                  <a:srgbClr val="002060"/>
                </a:solidFill>
              </a:rPr>
              <a:t>τους</a:t>
            </a:r>
            <a:r>
              <a:rPr lang="el-GR" sz="2000" b="1" dirty="0" smtClean="0">
                <a:solidFill>
                  <a:srgbClr val="002060"/>
                </a:solidFill>
              </a:rPr>
              <a:t>. Παράλληλα </a:t>
            </a:r>
            <a:r>
              <a:rPr lang="el-GR" sz="2000" b="1" dirty="0">
                <a:solidFill>
                  <a:srgbClr val="002060"/>
                </a:solidFill>
              </a:rPr>
              <a:t>αναπτύσσεται ο τομέας ηλεκτροκίνητων σκαφών, αντίστοιχα με τα ηλεκτρικά αυτοκίνητα</a:t>
            </a:r>
            <a:r>
              <a:rPr lang="el-GR" sz="2000" b="1" dirty="0" smtClean="0">
                <a:solidFill>
                  <a:srgbClr val="002060"/>
                </a:solidFill>
              </a:rPr>
              <a:t>. Στις προτεραιότητες της ΔΕΗ είναι η δραστηριοποίησή της σε αυτόν τον τομέα.</a:t>
            </a:r>
            <a:endParaRPr lang="el-GR" sz="2000" b="1" dirty="0">
              <a:solidFill>
                <a:srgbClr val="002060"/>
              </a:solidFill>
            </a:endParaRPr>
          </a:p>
        </p:txBody>
      </p:sp>
    </p:spTree>
    <p:extLst>
      <p:ext uri="{BB962C8B-B14F-4D97-AF65-F5344CB8AC3E}">
        <p14:creationId xmlns:p14="http://schemas.microsoft.com/office/powerpoint/2010/main" val="5874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150411841"/>
              </p:ext>
            </p:extLst>
          </p:nvPr>
        </p:nvGraphicFramePr>
        <p:xfrm>
          <a:off x="74016" y="1631847"/>
          <a:ext cx="11849042" cy="665988"/>
        </p:xfrm>
        <a:graphic>
          <a:graphicData uri="http://schemas.openxmlformats.org/drawingml/2006/table">
            <a:tbl>
              <a:tblPr firstRow="1" firstCol="1" bandRow="1">
                <a:tableStyleId>{5C22544A-7EE6-4342-B048-85BDC9FD1C3A}</a:tableStyleId>
              </a:tblPr>
              <a:tblGrid>
                <a:gridCol w="11849042"/>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1800" b="1" kern="1200" dirty="0" smtClean="0">
                          <a:solidFill>
                            <a:schemeClr val="lt1"/>
                          </a:solidFill>
                          <a:effectLst/>
                          <a:latin typeface="+mn-lt"/>
                          <a:ea typeface="+mn-ea"/>
                          <a:cs typeface="+mn-cs"/>
                        </a:rPr>
                        <a:t>Υπηρεσίες Ηλεκτρικών Δικτύων και Μεταφοράς Δεδομένων</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a:t>
                      </a:r>
                      <a:r>
                        <a:rPr lang="el-GR" sz="1800" b="1" kern="1200" dirty="0" err="1" smtClean="0">
                          <a:solidFill>
                            <a:schemeClr val="lt1"/>
                          </a:solidFill>
                          <a:effectLst/>
                          <a:latin typeface="+mn-lt"/>
                          <a:ea typeface="+mn-ea"/>
                          <a:cs typeface="+mn-cs"/>
                        </a:rPr>
                        <a:t>Electrical</a:t>
                      </a:r>
                      <a:r>
                        <a:rPr lang="el-GR" sz="1800" b="1" kern="1200" dirty="0" smtClean="0">
                          <a:solidFill>
                            <a:schemeClr val="lt1"/>
                          </a:solidFill>
                          <a:effectLst/>
                          <a:latin typeface="+mn-lt"/>
                          <a:ea typeface="+mn-ea"/>
                          <a:cs typeface="+mn-cs"/>
                        </a:rPr>
                        <a:t> </a:t>
                      </a:r>
                      <a:r>
                        <a:rPr lang="el-GR" sz="1800" b="1" kern="1200" dirty="0" err="1" smtClean="0">
                          <a:solidFill>
                            <a:schemeClr val="lt1"/>
                          </a:solidFill>
                          <a:effectLst/>
                          <a:latin typeface="+mn-lt"/>
                          <a:ea typeface="+mn-ea"/>
                          <a:cs typeface="+mn-cs"/>
                        </a:rPr>
                        <a:t>Network</a:t>
                      </a:r>
                      <a:r>
                        <a:rPr lang="el-GR" sz="1800" b="1" kern="1200" dirty="0" smtClean="0">
                          <a:solidFill>
                            <a:schemeClr val="lt1"/>
                          </a:solidFill>
                          <a:effectLst/>
                          <a:latin typeface="+mn-lt"/>
                          <a:ea typeface="+mn-ea"/>
                          <a:cs typeface="+mn-cs"/>
                        </a:rPr>
                        <a:t> Services and </a:t>
                      </a:r>
                      <a:r>
                        <a:rPr lang="el-GR" sz="1800" b="1" kern="1200" dirty="0" err="1" smtClean="0">
                          <a:solidFill>
                            <a:schemeClr val="lt1"/>
                          </a:solidFill>
                          <a:effectLst/>
                          <a:latin typeface="+mn-lt"/>
                          <a:ea typeface="+mn-ea"/>
                          <a:cs typeface="+mn-cs"/>
                        </a:rPr>
                        <a:t>Big</a:t>
                      </a:r>
                      <a:r>
                        <a:rPr lang="el-GR" sz="1800" b="1" kern="1200" dirty="0" smtClean="0">
                          <a:solidFill>
                            <a:schemeClr val="lt1"/>
                          </a:solidFill>
                          <a:effectLst/>
                          <a:latin typeface="+mn-lt"/>
                          <a:ea typeface="+mn-ea"/>
                          <a:cs typeface="+mn-cs"/>
                        </a:rPr>
                        <a:t> </a:t>
                      </a:r>
                      <a:r>
                        <a:rPr lang="el-GR" sz="1800" b="1" kern="1200" dirty="0" err="1" smtClean="0">
                          <a:solidFill>
                            <a:schemeClr val="lt1"/>
                          </a:solidFill>
                          <a:effectLst/>
                          <a:latin typeface="+mn-lt"/>
                          <a:ea typeface="+mn-ea"/>
                          <a:cs typeface="+mn-cs"/>
                        </a:rPr>
                        <a:t>Data</a:t>
                      </a:r>
                      <a:r>
                        <a:rPr lang="en-US" sz="1800" b="1" kern="1200" dirty="0" smtClean="0">
                          <a:solidFill>
                            <a:schemeClr val="lt1"/>
                          </a:solidFill>
                          <a:effectLst/>
                          <a:latin typeface="+mn-lt"/>
                          <a:ea typeface="+mn-ea"/>
                          <a:cs typeface="+mn-cs"/>
                        </a:rPr>
                        <a:t> )</a:t>
                      </a:r>
                      <a:endParaRPr lang="el-GR" sz="2000" dirty="0">
                        <a:effectLst/>
                      </a:endParaRPr>
                    </a:p>
                  </a:txBody>
                  <a:tcPr marL="68580" marR="68580" marT="0" marB="0"/>
                </a:tc>
              </a:tr>
            </a:tbl>
          </a:graphicData>
        </a:graphic>
      </p:graphicFrame>
      <p:pic>
        <p:nvPicPr>
          <p:cNvPr id="15362" name="Picture 2" descr="Αποτέλεσμα εικόνας για ηλεκτρικα δικτυα δεδομε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9" y="2770093"/>
            <a:ext cx="4148534" cy="36678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9" name="Εικόνα 8"/>
          <p:cNvPicPr>
            <a:picLocks noChangeAspect="1"/>
          </p:cNvPicPr>
          <p:nvPr/>
        </p:nvPicPr>
        <p:blipFill>
          <a:blip r:embed="rId4" cstate="print"/>
          <a:stretch>
            <a:fillRect/>
          </a:stretch>
        </p:blipFill>
        <p:spPr>
          <a:xfrm>
            <a:off x="192378" y="509013"/>
            <a:ext cx="647969" cy="720980"/>
          </a:xfrm>
          <a:prstGeom prst="rect">
            <a:avLst/>
          </a:prstGeom>
        </p:spPr>
      </p:pic>
      <p:sp>
        <p:nvSpPr>
          <p:cNvPr id="10" name="Ορθογώνιο 9"/>
          <p:cNvSpPr/>
          <p:nvPr/>
        </p:nvSpPr>
        <p:spPr>
          <a:xfrm>
            <a:off x="4582925" y="2712318"/>
            <a:ext cx="6962665" cy="3785652"/>
          </a:xfrm>
          <a:prstGeom prst="rect">
            <a:avLst/>
          </a:prstGeom>
        </p:spPr>
        <p:txBody>
          <a:bodyPr wrap="square">
            <a:spAutoFit/>
          </a:bodyPr>
          <a:lstStyle/>
          <a:p>
            <a:pPr algn="just"/>
            <a:r>
              <a:rPr lang="el-GR" sz="2000" b="1" dirty="0" smtClean="0">
                <a:solidFill>
                  <a:srgbClr val="002060"/>
                </a:solidFill>
              </a:rPr>
              <a:t>Τα </a:t>
            </a:r>
            <a:r>
              <a:rPr lang="el-GR" sz="2000" b="1" dirty="0">
                <a:solidFill>
                  <a:srgbClr val="002060"/>
                </a:solidFill>
              </a:rPr>
              <a:t>τελευταία χρόνια με την ευρεία ανάπτυξη των ΑΠΕ / της αποθήκευσης ενέργειας, την εξέλιξη του εξοπλισμού (π.χ. έξυπνοι μετρητές) και την αλλαγή του μοντέλου αγοράς ενέργειας </a:t>
            </a:r>
            <a:r>
              <a:rPr lang="el-GR" sz="2000" b="1" dirty="0" smtClean="0">
                <a:solidFill>
                  <a:srgbClr val="002060"/>
                </a:solidFill>
              </a:rPr>
              <a:t>οι </a:t>
            </a:r>
            <a:r>
              <a:rPr lang="el-GR" sz="2000" b="1" dirty="0">
                <a:solidFill>
                  <a:srgbClr val="002060"/>
                </a:solidFill>
              </a:rPr>
              <a:t>απαιτήσεις για άμεση απόκριση και μεγαλύτερη ευελιξία των δικτύων (μεταφοράς και διανομής ) Η/Ε έχουν αυξηθεί. Παράλληλα πολλές εταιρείες αναπτύσσουν και εμπορεύονται εξοπλισμό &amp; υπηρεσίες προστασίας, διαχείρισης και αυτοματισμού των δικτύων ως αποτέλεσμα  επεξεργασίας μεγάλου όγκου δεδομένων (</a:t>
            </a:r>
            <a:r>
              <a:rPr lang="en-US" sz="2000" b="1" dirty="0">
                <a:solidFill>
                  <a:srgbClr val="002060"/>
                </a:solidFill>
              </a:rPr>
              <a:t>big data</a:t>
            </a:r>
            <a:r>
              <a:rPr lang="el-GR" sz="2000" b="1" dirty="0">
                <a:solidFill>
                  <a:srgbClr val="002060"/>
                </a:solidFill>
              </a:rPr>
              <a:t>) και </a:t>
            </a:r>
            <a:r>
              <a:rPr lang="el-GR" sz="2000" b="1" dirty="0" err="1">
                <a:solidFill>
                  <a:srgbClr val="002060"/>
                </a:solidFill>
              </a:rPr>
              <a:t>τηλεδιαχείρισης</a:t>
            </a:r>
            <a:r>
              <a:rPr lang="el-GR" sz="2000" b="1" dirty="0">
                <a:solidFill>
                  <a:srgbClr val="002060"/>
                </a:solidFill>
              </a:rPr>
              <a:t> έργων ΑΠΕ</a:t>
            </a:r>
            <a:r>
              <a:rPr lang="el-GR" sz="2000" b="1" dirty="0" smtClean="0">
                <a:solidFill>
                  <a:srgbClr val="002060"/>
                </a:solidFill>
              </a:rPr>
              <a:t>. Στις άμεσες προτεραιότητές μας είναι η περαιτέρω ανάπτυξη και αξιοποίηση των δικτύων μας.</a:t>
            </a:r>
            <a:endParaRPr lang="el-GR" sz="2000" b="1" dirty="0">
              <a:solidFill>
                <a:srgbClr val="002060"/>
              </a:solidFill>
            </a:endParaRPr>
          </a:p>
        </p:txBody>
      </p:sp>
    </p:spTree>
    <p:extLst>
      <p:ext uri="{BB962C8B-B14F-4D97-AF65-F5344CB8AC3E}">
        <p14:creationId xmlns:p14="http://schemas.microsoft.com/office/powerpoint/2010/main" val="126002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9" name="Εικόνα 8"/>
          <p:cNvPicPr>
            <a:picLocks noChangeAspect="1"/>
          </p:cNvPicPr>
          <p:nvPr/>
        </p:nvPicPr>
        <p:blipFill>
          <a:blip r:embed="rId3" cstate="print"/>
          <a:stretch>
            <a:fillRect/>
          </a:stretch>
        </p:blipFill>
        <p:spPr>
          <a:xfrm>
            <a:off x="192378" y="509013"/>
            <a:ext cx="647969" cy="720980"/>
          </a:xfrm>
          <a:prstGeom prst="rect">
            <a:avLst/>
          </a:prstGeom>
        </p:spPr>
      </p:pic>
      <p:sp>
        <p:nvSpPr>
          <p:cNvPr id="10" name="Ορθογώνιο 9"/>
          <p:cNvSpPr/>
          <p:nvPr/>
        </p:nvSpPr>
        <p:spPr>
          <a:xfrm>
            <a:off x="600637" y="3026082"/>
            <a:ext cx="10935990" cy="3539430"/>
          </a:xfrm>
          <a:prstGeom prst="rect">
            <a:avLst/>
          </a:prstGeom>
          <a:solidFill>
            <a:schemeClr val="accent1">
              <a:lumMod val="20000"/>
              <a:lumOff val="80000"/>
            </a:schemeClr>
          </a:solidFill>
          <a:ln w="38100">
            <a:solidFill>
              <a:srgbClr val="0070C0"/>
            </a:solidFill>
          </a:ln>
        </p:spPr>
        <p:txBody>
          <a:bodyPr wrap="square" anchor="ctr">
            <a:spAutoFit/>
          </a:bodyPr>
          <a:lstStyle/>
          <a:p>
            <a:pPr algn="just"/>
            <a:r>
              <a:rPr lang="el-GR" sz="2800" b="1" dirty="0" smtClean="0">
                <a:solidFill>
                  <a:srgbClr val="002060"/>
                </a:solidFill>
              </a:rPr>
              <a:t>Μέσα σε ένα έντονα μετασχηματιζόμενο ενεργειακό περιβάλλον, η ΔΕΗ προσαρμόζει ανάλογα τη στρατηγική της, στοχεύοντας στην ανάπτυξή της σε νέες δραστηριότητες και αγορές, με έμφαση στις ΑΠΕ, τη διείσδυση στο Φ/Α, καθώς και σε σύνθετα ενεργειακά έργα και υπηρεσίες.</a:t>
            </a:r>
          </a:p>
          <a:p>
            <a:pPr algn="just"/>
            <a:r>
              <a:rPr lang="el-GR" sz="2800" b="1" dirty="0" smtClean="0">
                <a:solidFill>
                  <a:srgbClr val="002060"/>
                </a:solidFill>
              </a:rPr>
              <a:t>Η περιοχή της ΝΑ Μεσογείου είναι ο κατεξοχήν γεωγραφικός χώρος όπου η ΔΕΗ θα αναπτύξει τις εν λόγω επιχειρηματικές της δραστηριότητες.</a:t>
            </a:r>
            <a:endParaRPr lang="el-GR" sz="2800" b="1" dirty="0">
              <a:solidFill>
                <a:srgbClr val="002060"/>
              </a:solidFill>
            </a:endParaRPr>
          </a:p>
        </p:txBody>
      </p:sp>
      <p:sp>
        <p:nvSpPr>
          <p:cNvPr id="7" name="Ορθογώνιο 6"/>
          <p:cNvSpPr/>
          <p:nvPr/>
        </p:nvSpPr>
        <p:spPr>
          <a:xfrm>
            <a:off x="600637" y="1932388"/>
            <a:ext cx="10935990" cy="584775"/>
          </a:xfrm>
          <a:prstGeom prst="rect">
            <a:avLst/>
          </a:prstGeom>
          <a:ln w="38100">
            <a:noFill/>
          </a:ln>
        </p:spPr>
        <p:txBody>
          <a:bodyPr wrap="square">
            <a:spAutoFit/>
          </a:bodyPr>
          <a:lstStyle/>
          <a:p>
            <a:pPr algn="just"/>
            <a:r>
              <a:rPr lang="el-GR" sz="3200" b="1" dirty="0" smtClean="0">
                <a:solidFill>
                  <a:srgbClr val="002060"/>
                </a:solidFill>
              </a:rPr>
              <a:t>Συμπερασματικά ……</a:t>
            </a:r>
            <a:endParaRPr lang="el-GR" sz="3200" b="1" dirty="0">
              <a:solidFill>
                <a:srgbClr val="002060"/>
              </a:solidFill>
            </a:endParaRPr>
          </a:p>
        </p:txBody>
      </p:sp>
    </p:spTree>
    <p:extLst>
      <p:ext uri="{BB962C8B-B14F-4D97-AF65-F5344CB8AC3E}">
        <p14:creationId xmlns:p14="http://schemas.microsoft.com/office/powerpoint/2010/main" val="23191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3423" y="4536102"/>
            <a:ext cx="6400800" cy="896510"/>
          </a:xfrm>
        </p:spPr>
        <p:txBody>
          <a:bodyPr/>
          <a:lstStyle/>
          <a:p>
            <a:r>
              <a:rPr lang="el-GR" dirty="0" smtClean="0"/>
              <a:t>ΤΕΛΟΣ</a:t>
            </a:r>
            <a:endParaRPr lang="el-GR" dirty="0"/>
          </a:p>
        </p:txBody>
      </p:sp>
      <p:sp>
        <p:nvSpPr>
          <p:cNvPr id="3" name="Υπότιτλος 2"/>
          <p:cNvSpPr>
            <a:spLocks noGrp="1"/>
          </p:cNvSpPr>
          <p:nvPr>
            <p:ph type="subTitle" idx="1"/>
          </p:nvPr>
        </p:nvSpPr>
        <p:spPr>
          <a:xfrm>
            <a:off x="273423" y="5629836"/>
            <a:ext cx="6400800" cy="833718"/>
          </a:xfrm>
        </p:spPr>
        <p:txBody>
          <a:bodyPr/>
          <a:lstStyle/>
          <a:p>
            <a:r>
              <a:rPr lang="el-GR" dirty="0" smtClean="0"/>
              <a:t>Ευχαριστούμε για την προσοχή σας</a:t>
            </a:r>
            <a:endParaRPr lang="el-GR" dirty="0"/>
          </a:p>
        </p:txBody>
      </p:sp>
      <p:pic>
        <p:nvPicPr>
          <p:cNvPr id="2050" name="Picture 2" descr="Αποτέλεσμα εικόνας για επιχειρησει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23" y="1029346"/>
            <a:ext cx="3309532" cy="33095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6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4717" y="603678"/>
            <a:ext cx="9235752" cy="626315"/>
          </a:xfrm>
        </p:spPr>
        <p:txBody>
          <a:bodyPr>
            <a:normAutofit/>
          </a:bodyPr>
          <a:lstStyle/>
          <a:p>
            <a:r>
              <a:rPr lang="el-GR" sz="2400" b="1" dirty="0" smtClean="0"/>
              <a:t>ΜΕΤΑΣΧΗΜΑΤΙΣΜΟΣ ΑΓΟΡΩΝ ΕΝΕΡΓΕΙΑΣ</a:t>
            </a:r>
            <a:endParaRPr lang="el-GR" sz="2400" b="1" dirty="0"/>
          </a:p>
        </p:txBody>
      </p:sp>
      <p:sp>
        <p:nvSpPr>
          <p:cNvPr id="4" name="Θέση περιεχομένου 3"/>
          <p:cNvSpPr>
            <a:spLocks noGrp="1"/>
          </p:cNvSpPr>
          <p:nvPr>
            <p:ph sz="half" idx="2"/>
          </p:nvPr>
        </p:nvSpPr>
        <p:spPr>
          <a:xfrm>
            <a:off x="437920" y="2440460"/>
            <a:ext cx="4729244" cy="874242"/>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0" indent="0" algn="just">
              <a:buNone/>
            </a:pPr>
            <a:endParaRPr lang="en-US" sz="2000" b="1" dirty="0" smtClean="0">
              <a:solidFill>
                <a:schemeClr val="bg1"/>
              </a:solidFill>
            </a:endParaRPr>
          </a:p>
          <a:p>
            <a:r>
              <a:rPr lang="en-US" sz="2000" b="1" dirty="0" err="1" smtClean="0">
                <a:solidFill>
                  <a:schemeClr val="bg1"/>
                </a:solidFill>
              </a:rPr>
              <a:t>Decarbonization</a:t>
            </a:r>
            <a:r>
              <a:rPr lang="en-US" sz="2000" b="1" dirty="0" smtClean="0">
                <a:solidFill>
                  <a:schemeClr val="bg1"/>
                </a:solidFill>
              </a:rPr>
              <a:t> </a:t>
            </a:r>
            <a:r>
              <a:rPr sz="2000" b="1" smtClean="0">
                <a:solidFill>
                  <a:schemeClr val="bg1"/>
                </a:solidFill>
              </a:rPr>
              <a:t>                                     </a:t>
            </a:r>
            <a:r>
              <a:rPr lang="en-US" sz="2000" b="1" dirty="0" smtClean="0">
                <a:solidFill>
                  <a:schemeClr val="bg1"/>
                </a:solidFill>
              </a:rPr>
              <a:t>( A</a:t>
            </a:r>
            <a:r>
              <a:rPr lang="el-GR" sz="2000" b="1" dirty="0" err="1" smtClean="0">
                <a:solidFill>
                  <a:schemeClr val="bg1"/>
                </a:solidFill>
              </a:rPr>
              <a:t>πανθρακοποίηση</a:t>
            </a:r>
            <a:r>
              <a:rPr lang="el-GR" sz="2000" b="1" dirty="0" smtClean="0">
                <a:solidFill>
                  <a:schemeClr val="bg1"/>
                </a:solidFill>
              </a:rPr>
              <a:t> )</a:t>
            </a:r>
            <a:endParaRPr lang="en-US" sz="2000" b="1" dirty="0" smtClean="0">
              <a:solidFill>
                <a:schemeClr val="bg1"/>
              </a:solidFill>
            </a:endParaRPr>
          </a:p>
          <a:p>
            <a:pPr algn="just"/>
            <a:endParaRPr lang="el-GR" sz="2000" b="1" dirty="0">
              <a:solidFill>
                <a:schemeClr val="bg1"/>
              </a:solidFill>
            </a:endParaRPr>
          </a:p>
        </p:txBody>
      </p:sp>
      <p:pic>
        <p:nvPicPr>
          <p:cNvPr id="5" name="Εικόνα 4"/>
          <p:cNvPicPr>
            <a:picLocks noChangeAspect="1"/>
          </p:cNvPicPr>
          <p:nvPr/>
        </p:nvPicPr>
        <p:blipFill>
          <a:blip r:embed="rId3" cstate="print"/>
          <a:stretch>
            <a:fillRect/>
          </a:stretch>
        </p:blipFill>
        <p:spPr>
          <a:xfrm>
            <a:off x="192378" y="509013"/>
            <a:ext cx="647969" cy="720980"/>
          </a:xfrm>
          <a:prstGeom prst="rect">
            <a:avLst/>
          </a:prstGeom>
        </p:spPr>
      </p:pic>
      <p:sp>
        <p:nvSpPr>
          <p:cNvPr id="9" name="Βέλος προς τα κάτω 8"/>
          <p:cNvSpPr/>
          <p:nvPr/>
        </p:nvSpPr>
        <p:spPr>
          <a:xfrm rot="16200000">
            <a:off x="5485585" y="3895967"/>
            <a:ext cx="804405" cy="799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Θέση περιεχομένου 3"/>
          <p:cNvSpPr>
            <a:spLocks noGrp="1"/>
          </p:cNvSpPr>
          <p:nvPr>
            <p:ph sz="half" idx="2"/>
          </p:nvPr>
        </p:nvSpPr>
        <p:spPr>
          <a:xfrm>
            <a:off x="6643689" y="2457450"/>
            <a:ext cx="4886324" cy="3743325"/>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p>
            <a:r>
              <a:rPr sz="2000" b="1" dirty="0" smtClean="0">
                <a:solidFill>
                  <a:schemeClr val="bg1"/>
                </a:solidFill>
              </a:rPr>
              <a:t>Ταχύτερη διείσδυση σε ΑΠΕ / Αποθήκευση Η/Ε</a:t>
            </a:r>
            <a:endParaRPr lang="el-GR" sz="2000" b="1" dirty="0" smtClean="0">
              <a:solidFill>
                <a:schemeClr val="bg1"/>
              </a:solidFill>
            </a:endParaRPr>
          </a:p>
          <a:p>
            <a:r>
              <a:rPr sz="2000" b="1" dirty="0" smtClean="0">
                <a:solidFill>
                  <a:schemeClr val="bg1"/>
                </a:solidFill>
              </a:rPr>
              <a:t>Ενδυνάμωση του ρόλου του Φ/Α</a:t>
            </a:r>
            <a:endParaRPr lang="el-GR" sz="2000" b="1" dirty="0" smtClean="0">
              <a:solidFill>
                <a:schemeClr val="bg1"/>
              </a:solidFill>
            </a:endParaRPr>
          </a:p>
          <a:p>
            <a:r>
              <a:rPr sz="2000" b="1" dirty="0" smtClean="0">
                <a:solidFill>
                  <a:schemeClr val="bg1"/>
                </a:solidFill>
              </a:rPr>
              <a:t>Διείσδυση της Ηλεκτροπαραγωγής σε νέους κλάδους </a:t>
            </a:r>
            <a:r>
              <a:rPr lang="el-GR" sz="2000" b="1" dirty="0" smtClean="0">
                <a:solidFill>
                  <a:schemeClr val="bg1"/>
                </a:solidFill>
              </a:rPr>
              <a:t>(ηλεκτροκίνηση)</a:t>
            </a:r>
          </a:p>
          <a:p>
            <a:r>
              <a:rPr sz="2000" b="1" dirty="0" smtClean="0">
                <a:solidFill>
                  <a:schemeClr val="bg1"/>
                </a:solidFill>
              </a:rPr>
              <a:t>Ενδυνάμωση υποδομών και περαιτέρω αξιοποίησή τους</a:t>
            </a:r>
          </a:p>
          <a:p>
            <a:r>
              <a:rPr sz="2000" b="1" dirty="0" smtClean="0">
                <a:solidFill>
                  <a:schemeClr val="bg1"/>
                </a:solidFill>
              </a:rPr>
              <a:t>Στροφή στις Ενεργειακές Υπηρεσίες</a:t>
            </a:r>
            <a:endParaRPr lang="el-GR" sz="2000" b="1" dirty="0">
              <a:solidFill>
                <a:schemeClr val="bg1"/>
              </a:solidFill>
            </a:endParaRPr>
          </a:p>
        </p:txBody>
      </p:sp>
      <p:sp>
        <p:nvSpPr>
          <p:cNvPr id="15" name="Θέση περιεχομένου 3"/>
          <p:cNvSpPr>
            <a:spLocks noGrp="1"/>
          </p:cNvSpPr>
          <p:nvPr>
            <p:ph sz="half" idx="2"/>
          </p:nvPr>
        </p:nvSpPr>
        <p:spPr>
          <a:xfrm>
            <a:off x="3047771" y="1721322"/>
            <a:ext cx="5924780" cy="393229"/>
          </a:xfr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t">
            <a:normAutofit/>
          </a:bodyPr>
          <a:lstStyle/>
          <a:p>
            <a:pPr marL="0" indent="0" algn="ctr">
              <a:buNone/>
            </a:pPr>
            <a:r>
              <a:rPr lang="el-GR" sz="2000" b="1" dirty="0" smtClean="0">
                <a:solidFill>
                  <a:schemeClr val="bg1"/>
                </a:solidFill>
              </a:rPr>
              <a:t>Ταχύτατη αλλαγή εξωτερικού περιβάλλοντος </a:t>
            </a:r>
            <a:r>
              <a:rPr lang="en-US" sz="2000" b="1" dirty="0" smtClean="0">
                <a:solidFill>
                  <a:schemeClr val="bg1"/>
                </a:solidFill>
              </a:rPr>
              <a:t>:</a:t>
            </a:r>
          </a:p>
          <a:p>
            <a:pPr algn="ctr"/>
            <a:endParaRPr lang="el-GR" sz="2000" b="1" dirty="0">
              <a:solidFill>
                <a:schemeClr val="bg1"/>
              </a:solidFill>
            </a:endParaRPr>
          </a:p>
        </p:txBody>
      </p:sp>
      <p:sp>
        <p:nvSpPr>
          <p:cNvPr id="16" name="Θέση περιεχομένου 3"/>
          <p:cNvSpPr>
            <a:spLocks noGrp="1"/>
          </p:cNvSpPr>
          <p:nvPr>
            <p:ph sz="half" idx="2"/>
          </p:nvPr>
        </p:nvSpPr>
        <p:spPr>
          <a:xfrm>
            <a:off x="433159" y="3907310"/>
            <a:ext cx="4729244" cy="874242"/>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0" indent="0">
              <a:buNone/>
            </a:pPr>
            <a:endParaRPr lang="en-US" sz="2000" b="1" dirty="0" smtClean="0">
              <a:solidFill>
                <a:schemeClr val="bg1"/>
              </a:solidFill>
            </a:endParaRPr>
          </a:p>
          <a:p>
            <a:r>
              <a:rPr lang="en-US" sz="2000" b="1" dirty="0" smtClean="0">
                <a:solidFill>
                  <a:schemeClr val="bg1"/>
                </a:solidFill>
              </a:rPr>
              <a:t>Decentralization</a:t>
            </a:r>
            <a:r>
              <a:rPr sz="2000" b="1" smtClean="0">
                <a:solidFill>
                  <a:schemeClr val="bg1"/>
                </a:solidFill>
              </a:rPr>
              <a:t>                               </a:t>
            </a:r>
            <a:r>
              <a:rPr lang="en-US" sz="2000" b="1" dirty="0" smtClean="0">
                <a:solidFill>
                  <a:schemeClr val="bg1"/>
                </a:solidFill>
              </a:rPr>
              <a:t> ( A</a:t>
            </a:r>
            <a:r>
              <a:rPr lang="el-GR" sz="2000" b="1" dirty="0" err="1" smtClean="0">
                <a:solidFill>
                  <a:schemeClr val="bg1"/>
                </a:solidFill>
              </a:rPr>
              <a:t>πο</a:t>
            </a:r>
            <a:r>
              <a:rPr sz="2000" b="1" smtClean="0">
                <a:solidFill>
                  <a:schemeClr val="bg1"/>
                </a:solidFill>
              </a:rPr>
              <a:t>κεντροποί</a:t>
            </a:r>
            <a:r>
              <a:rPr lang="el-GR" sz="2000" b="1" dirty="0" err="1" smtClean="0">
                <a:solidFill>
                  <a:schemeClr val="bg1"/>
                </a:solidFill>
              </a:rPr>
              <a:t>ηση</a:t>
            </a:r>
            <a:r>
              <a:rPr lang="el-GR" sz="2000" b="1" dirty="0" smtClean="0">
                <a:solidFill>
                  <a:schemeClr val="bg1"/>
                </a:solidFill>
              </a:rPr>
              <a:t> )</a:t>
            </a:r>
            <a:endParaRPr lang="en-US" sz="2000" b="1" dirty="0" smtClean="0">
              <a:solidFill>
                <a:schemeClr val="bg1"/>
              </a:solidFill>
            </a:endParaRPr>
          </a:p>
          <a:p>
            <a:endParaRPr lang="el-GR" sz="2000" b="1" dirty="0">
              <a:solidFill>
                <a:schemeClr val="bg1"/>
              </a:solidFill>
            </a:endParaRPr>
          </a:p>
        </p:txBody>
      </p:sp>
      <p:sp>
        <p:nvSpPr>
          <p:cNvPr id="17" name="Θέση περιεχομένου 3"/>
          <p:cNvSpPr>
            <a:spLocks noGrp="1"/>
          </p:cNvSpPr>
          <p:nvPr>
            <p:ph sz="half" idx="2"/>
          </p:nvPr>
        </p:nvSpPr>
        <p:spPr>
          <a:xfrm>
            <a:off x="433159" y="5336059"/>
            <a:ext cx="4729244" cy="874242"/>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0" indent="0">
              <a:buNone/>
            </a:pPr>
            <a:endParaRPr lang="en-US" sz="2000" b="1" dirty="0" smtClean="0">
              <a:solidFill>
                <a:schemeClr val="bg1"/>
              </a:solidFill>
            </a:endParaRPr>
          </a:p>
          <a:p>
            <a:r>
              <a:rPr lang="en-US" sz="2000" b="1" dirty="0" smtClean="0">
                <a:solidFill>
                  <a:schemeClr val="bg1"/>
                </a:solidFill>
              </a:rPr>
              <a:t>Digitalization </a:t>
            </a:r>
            <a:r>
              <a:rPr sz="2000" b="1" smtClean="0">
                <a:solidFill>
                  <a:schemeClr val="bg1"/>
                </a:solidFill>
              </a:rPr>
              <a:t>                                              </a:t>
            </a:r>
            <a:r>
              <a:rPr lang="en-US" sz="2000" b="1" dirty="0" smtClean="0">
                <a:solidFill>
                  <a:schemeClr val="bg1"/>
                </a:solidFill>
              </a:rPr>
              <a:t>( </a:t>
            </a:r>
            <a:r>
              <a:rPr sz="2000" b="1" smtClean="0">
                <a:solidFill>
                  <a:schemeClr val="bg1"/>
                </a:solidFill>
              </a:rPr>
              <a:t>Ψηφιο</a:t>
            </a:r>
            <a:r>
              <a:rPr lang="el-GR" sz="2000" b="1" dirty="0" smtClean="0">
                <a:solidFill>
                  <a:schemeClr val="bg1"/>
                </a:solidFill>
              </a:rPr>
              <a:t>ποίηση )</a:t>
            </a:r>
            <a:endParaRPr lang="en-US" sz="2000" b="1" dirty="0" smtClean="0">
              <a:solidFill>
                <a:schemeClr val="bg1"/>
              </a:solidFill>
            </a:endParaRPr>
          </a:p>
          <a:p>
            <a:endParaRPr lang="el-GR" sz="2000" b="1" dirty="0">
              <a:solidFill>
                <a:schemeClr val="bg1"/>
              </a:solidFill>
            </a:endParaRPr>
          </a:p>
        </p:txBody>
      </p:sp>
    </p:spTree>
    <p:extLst>
      <p:ext uri="{BB962C8B-B14F-4D97-AF65-F5344CB8AC3E}">
        <p14:creationId xmlns:p14="http://schemas.microsoft.com/office/powerpoint/2010/main" val="193325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4717" y="603678"/>
            <a:ext cx="9235752" cy="626315"/>
          </a:xfrm>
        </p:spPr>
        <p:txBody>
          <a:bodyPr>
            <a:normAutofit/>
          </a:bodyPr>
          <a:lstStyle/>
          <a:p>
            <a:r>
              <a:rPr lang="el-GR" sz="2400" b="1" dirty="0" smtClean="0"/>
              <a:t>ΜΕΤΑΣΧΗΜΑΤΙΣΜΟΣ ΑΓΟΡΩΝ ΕΝΕΡΓΕΙΑΣ</a:t>
            </a:r>
            <a:endParaRPr lang="el-GR" sz="2400" b="1" dirty="0"/>
          </a:p>
        </p:txBody>
      </p:sp>
      <p:pic>
        <p:nvPicPr>
          <p:cNvPr id="5" name="Εικόνα 4"/>
          <p:cNvPicPr>
            <a:picLocks noChangeAspect="1"/>
          </p:cNvPicPr>
          <p:nvPr/>
        </p:nvPicPr>
        <p:blipFill>
          <a:blip r:embed="rId3" cstate="print"/>
          <a:stretch>
            <a:fillRect/>
          </a:stretch>
        </p:blipFill>
        <p:spPr>
          <a:xfrm>
            <a:off x="192378" y="509013"/>
            <a:ext cx="647969" cy="720980"/>
          </a:xfrm>
          <a:prstGeom prst="rect">
            <a:avLst/>
          </a:prstGeom>
        </p:spPr>
      </p:pic>
      <p:sp>
        <p:nvSpPr>
          <p:cNvPr id="6" name="Θέση περιεχομένου 3"/>
          <p:cNvSpPr>
            <a:spLocks noGrp="1"/>
          </p:cNvSpPr>
          <p:nvPr>
            <p:ph sz="half" idx="2"/>
          </p:nvPr>
        </p:nvSpPr>
        <p:spPr>
          <a:xfrm>
            <a:off x="1071564" y="2183107"/>
            <a:ext cx="10044112" cy="442257"/>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0" indent="0" algn="just">
              <a:buNone/>
            </a:pPr>
            <a:r>
              <a:rPr lang="el-GR" sz="2000" b="1" dirty="0" smtClean="0">
                <a:solidFill>
                  <a:schemeClr val="bg1"/>
                </a:solidFill>
              </a:rPr>
              <a:t>Στο πλαίσιο αυτό οι εταιρείες του κλάδου επαναπροσδιορίζουν το ρόλο τους</a:t>
            </a:r>
            <a:endParaRPr lang="en-US" sz="2000" b="1" dirty="0" smtClean="0">
              <a:solidFill>
                <a:schemeClr val="bg1"/>
              </a:solidFill>
            </a:endParaRPr>
          </a:p>
        </p:txBody>
      </p:sp>
      <p:sp>
        <p:nvSpPr>
          <p:cNvPr id="7" name="Θέση περιεχομένου 3"/>
          <p:cNvSpPr>
            <a:spLocks noGrp="1"/>
          </p:cNvSpPr>
          <p:nvPr>
            <p:ph sz="half" idx="2"/>
          </p:nvPr>
        </p:nvSpPr>
        <p:spPr>
          <a:xfrm>
            <a:off x="1128713" y="3657034"/>
            <a:ext cx="9886949" cy="2643754"/>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0" indent="0" algn="just">
              <a:buNone/>
            </a:pPr>
            <a:r>
              <a:rPr lang="el-GR" sz="2000" b="1" dirty="0" smtClean="0">
                <a:solidFill>
                  <a:schemeClr val="bg1"/>
                </a:solidFill>
              </a:rPr>
              <a:t>Μετασχηματισμός της ΔΕΗ Α.Ε. από Εταιρεία Παραγωγής και Προμήθειας </a:t>
            </a:r>
          </a:p>
          <a:p>
            <a:pPr marL="0" indent="0" algn="just">
              <a:buNone/>
            </a:pPr>
            <a:r>
              <a:rPr lang="el-GR" sz="2000" b="1" dirty="0" smtClean="0">
                <a:solidFill>
                  <a:schemeClr val="bg1"/>
                </a:solidFill>
              </a:rPr>
              <a:t>Ηλεκτρικής Ενέργειας σε Εταιρεία που αναπτύσσει και προσφέρει σύνθετα</a:t>
            </a:r>
          </a:p>
          <a:p>
            <a:pPr marL="0" indent="0" algn="just">
              <a:buNone/>
            </a:pPr>
            <a:r>
              <a:rPr lang="el-GR" sz="2000" b="1" dirty="0" smtClean="0">
                <a:solidFill>
                  <a:schemeClr val="bg1"/>
                </a:solidFill>
              </a:rPr>
              <a:t>Ενεργειακά Προϊόντα και Υπηρεσίες , εστιασμένα στην ικανοποίηση των</a:t>
            </a:r>
          </a:p>
          <a:p>
            <a:pPr marL="0" indent="0" algn="just">
              <a:buNone/>
            </a:pPr>
            <a:r>
              <a:rPr lang="el-GR" sz="2000" b="1" dirty="0" smtClean="0">
                <a:solidFill>
                  <a:schemeClr val="bg1"/>
                </a:solidFill>
              </a:rPr>
              <a:t>ενεργειακών αναγκών των πελατών της.</a:t>
            </a:r>
            <a:endParaRPr lang="en-US" sz="2000" b="1" dirty="0" smtClean="0">
              <a:solidFill>
                <a:schemeClr val="bg1"/>
              </a:solidFill>
            </a:endParaRPr>
          </a:p>
        </p:txBody>
      </p:sp>
      <p:sp>
        <p:nvSpPr>
          <p:cNvPr id="10" name="Βέλος προς τα κάτω 9"/>
          <p:cNvSpPr/>
          <p:nvPr/>
        </p:nvSpPr>
        <p:spPr>
          <a:xfrm>
            <a:off x="6054662" y="2908117"/>
            <a:ext cx="484632" cy="466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325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4716" y="603678"/>
            <a:ext cx="10636625" cy="626315"/>
          </a:xfrm>
        </p:spPr>
        <p:txBody>
          <a:bodyPr>
            <a:noAutofit/>
          </a:bodyPr>
          <a:lstStyle/>
          <a:p>
            <a:r>
              <a:rPr lang="el-GR" sz="2400" b="1" dirty="0" smtClean="0"/>
              <a:t>ΔΡΑΣΤΗΡΙΟΠΟΙΗΣΗ ΤΗΣ ΔΕΗ Α.Ε. ΣΤΗΝ ΠΕΡΙΟΧΗ ΤΗΣ Ν.Α. ΜΕΣΟΓΕΙΟΥ</a:t>
            </a:r>
            <a:endParaRPr lang="el-GR" sz="2400" b="1" dirty="0"/>
          </a:p>
        </p:txBody>
      </p:sp>
      <p:sp>
        <p:nvSpPr>
          <p:cNvPr id="4" name="Θέση περιεχομένου 3"/>
          <p:cNvSpPr>
            <a:spLocks noGrp="1"/>
          </p:cNvSpPr>
          <p:nvPr>
            <p:ph sz="half" idx="2"/>
          </p:nvPr>
        </p:nvSpPr>
        <p:spPr>
          <a:xfrm>
            <a:off x="1142639" y="1614660"/>
            <a:ext cx="10530249" cy="582975"/>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p>
            <a:pPr marL="0" indent="0" algn="just">
              <a:buNone/>
            </a:pPr>
            <a:r>
              <a:rPr lang="el-GR" sz="1800" b="1" dirty="0" smtClean="0">
                <a:solidFill>
                  <a:schemeClr val="bg1"/>
                </a:solidFill>
              </a:rPr>
              <a:t>Ανάπτυξη σε νέες δραστηριότητες με ενδυνάμωση της εξωστρέφειας </a:t>
            </a:r>
            <a:endParaRPr lang="el-GR" sz="1800" b="1" dirty="0">
              <a:solidFill>
                <a:schemeClr val="bg1"/>
              </a:solidFill>
            </a:endParaRPr>
          </a:p>
        </p:txBody>
      </p:sp>
      <p:pic>
        <p:nvPicPr>
          <p:cNvPr id="5" name="Εικόνα 4"/>
          <p:cNvPicPr>
            <a:picLocks noChangeAspect="1"/>
          </p:cNvPicPr>
          <p:nvPr/>
        </p:nvPicPr>
        <p:blipFill>
          <a:blip r:embed="rId3" cstate="print"/>
          <a:stretch>
            <a:fillRect/>
          </a:stretch>
        </p:blipFill>
        <p:spPr>
          <a:xfrm>
            <a:off x="192378" y="509013"/>
            <a:ext cx="647969" cy="720980"/>
          </a:xfrm>
          <a:prstGeom prst="rect">
            <a:avLst/>
          </a:prstGeom>
        </p:spPr>
      </p:pic>
      <p:sp>
        <p:nvSpPr>
          <p:cNvPr id="7" name="Θέση περιεχομένου 3"/>
          <p:cNvSpPr>
            <a:spLocks noGrp="1"/>
          </p:cNvSpPr>
          <p:nvPr>
            <p:ph sz="half" idx="2"/>
          </p:nvPr>
        </p:nvSpPr>
        <p:spPr>
          <a:xfrm>
            <a:off x="1142640" y="2796443"/>
            <a:ext cx="10473098" cy="3890107"/>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t">
            <a:noAutofit/>
          </a:bodyPr>
          <a:lstStyle/>
          <a:p>
            <a:pPr marL="0" indent="0" algn="just">
              <a:buNone/>
            </a:pPr>
            <a:r>
              <a:rPr lang="el-GR" sz="1800" b="1" dirty="0" smtClean="0">
                <a:solidFill>
                  <a:schemeClr val="bg1"/>
                </a:solidFill>
              </a:rPr>
              <a:t>Η περιοχή της Ν.Α. Μεσογείου είναι ο φυσικός χώρος εντός του οποίου η ΔΕΗ κατά προτεραιότητα θα επιδιώξει την επέκτασή της διότι υπάρχει </a:t>
            </a:r>
            <a:r>
              <a:rPr lang="en-US" sz="1800" b="1" dirty="0" smtClean="0">
                <a:solidFill>
                  <a:schemeClr val="bg1"/>
                </a:solidFill>
              </a:rPr>
              <a:t>:</a:t>
            </a:r>
          </a:p>
          <a:p>
            <a:pPr algn="just"/>
            <a:r>
              <a:rPr lang="el-GR" sz="1800" b="1" dirty="0" smtClean="0">
                <a:solidFill>
                  <a:schemeClr val="bg1"/>
                </a:solidFill>
              </a:rPr>
              <a:t>Δραστηριοποίηση εντός της περιοχής αυτής και μέσω θυγατρικών εταιρειών.</a:t>
            </a:r>
          </a:p>
          <a:p>
            <a:pPr algn="just"/>
            <a:r>
              <a:rPr lang="el-GR" sz="1800" b="1" dirty="0" smtClean="0">
                <a:solidFill>
                  <a:schemeClr val="bg1"/>
                </a:solidFill>
              </a:rPr>
              <a:t>Γνώση των ιδιαιτεροτήτων αυτής της περιοχής.</a:t>
            </a:r>
          </a:p>
          <a:p>
            <a:pPr algn="just"/>
            <a:r>
              <a:rPr lang="el-GR" sz="1800" b="1" dirty="0" smtClean="0">
                <a:solidFill>
                  <a:schemeClr val="bg1"/>
                </a:solidFill>
              </a:rPr>
              <a:t>Αυξημένο ενεργειακό ενδιαφέρον στην περιοχή.</a:t>
            </a:r>
          </a:p>
          <a:p>
            <a:pPr marL="0" indent="0" algn="just">
              <a:buNone/>
            </a:pPr>
            <a:r>
              <a:rPr lang="el-GR" sz="1800" b="1" dirty="0" smtClean="0">
                <a:solidFill>
                  <a:schemeClr val="bg1"/>
                </a:solidFill>
              </a:rPr>
              <a:t>     - Φ/Α</a:t>
            </a:r>
          </a:p>
          <a:p>
            <a:pPr marL="0" indent="0" algn="just">
              <a:buNone/>
            </a:pPr>
            <a:r>
              <a:rPr lang="el-GR" sz="1800" b="1" dirty="0">
                <a:solidFill>
                  <a:schemeClr val="bg1"/>
                </a:solidFill>
              </a:rPr>
              <a:t> </a:t>
            </a:r>
            <a:r>
              <a:rPr lang="el-GR" sz="1800" b="1" dirty="0" smtClean="0">
                <a:solidFill>
                  <a:schemeClr val="bg1"/>
                </a:solidFill>
              </a:rPr>
              <a:t>    - Υγρά καύσιμα</a:t>
            </a:r>
          </a:p>
          <a:p>
            <a:pPr marL="0" indent="0" algn="just">
              <a:buNone/>
            </a:pPr>
            <a:r>
              <a:rPr lang="el-GR" sz="1800" b="1" dirty="0">
                <a:solidFill>
                  <a:schemeClr val="bg1"/>
                </a:solidFill>
              </a:rPr>
              <a:t> </a:t>
            </a:r>
            <a:r>
              <a:rPr lang="el-GR" sz="1800" b="1" dirty="0" smtClean="0">
                <a:solidFill>
                  <a:schemeClr val="bg1"/>
                </a:solidFill>
              </a:rPr>
              <a:t>    - ΑΠΕ</a:t>
            </a:r>
          </a:p>
          <a:p>
            <a:pPr algn="just"/>
            <a:r>
              <a:rPr lang="el-GR" sz="1800" b="1" dirty="0" smtClean="0">
                <a:solidFill>
                  <a:schemeClr val="bg1"/>
                </a:solidFill>
              </a:rPr>
              <a:t>Σημαντικά ενεργειακά </a:t>
            </a:r>
            <a:r>
              <a:rPr lang="en-US" sz="1800" b="1" dirty="0" smtClean="0">
                <a:solidFill>
                  <a:schemeClr val="bg1"/>
                </a:solidFill>
              </a:rPr>
              <a:t>projects </a:t>
            </a:r>
            <a:r>
              <a:rPr lang="el-GR" sz="1800" b="1" dirty="0" smtClean="0">
                <a:solidFill>
                  <a:schemeClr val="bg1"/>
                </a:solidFill>
              </a:rPr>
              <a:t>σε εξέλιξη.</a:t>
            </a:r>
          </a:p>
          <a:p>
            <a:pPr marL="0" indent="0" algn="just">
              <a:buNone/>
            </a:pPr>
            <a:endParaRPr lang="el-GR" sz="1800" b="1" dirty="0" smtClean="0">
              <a:solidFill>
                <a:schemeClr val="bg1"/>
              </a:solidFill>
            </a:endParaRPr>
          </a:p>
          <a:p>
            <a:pPr algn="just"/>
            <a:endParaRPr lang="el-GR" sz="1800" b="1" dirty="0" smtClean="0">
              <a:solidFill>
                <a:schemeClr val="bg1"/>
              </a:solidFill>
            </a:endParaRPr>
          </a:p>
          <a:p>
            <a:pPr algn="just"/>
            <a:endParaRPr lang="en-US" sz="1800" b="1" dirty="0" smtClean="0">
              <a:solidFill>
                <a:schemeClr val="bg1"/>
              </a:solidFill>
            </a:endParaRPr>
          </a:p>
          <a:p>
            <a:pPr algn="just"/>
            <a:endParaRPr lang="en-US" sz="1800" b="1" dirty="0" smtClean="0">
              <a:solidFill>
                <a:schemeClr val="bg1"/>
              </a:solidFill>
            </a:endParaRPr>
          </a:p>
          <a:p>
            <a:pPr marL="0" indent="0" algn="just">
              <a:buNone/>
            </a:pPr>
            <a:endParaRPr lang="en-US" sz="1800" b="1" dirty="0" smtClean="0">
              <a:solidFill>
                <a:schemeClr val="bg1"/>
              </a:solidFill>
            </a:endParaRPr>
          </a:p>
        </p:txBody>
      </p:sp>
      <p:sp>
        <p:nvSpPr>
          <p:cNvPr id="10" name="Βέλος προς τα κάτω 9"/>
          <p:cNvSpPr/>
          <p:nvPr/>
        </p:nvSpPr>
        <p:spPr>
          <a:xfrm>
            <a:off x="6058571" y="2263956"/>
            <a:ext cx="484632" cy="466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920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4716" y="603678"/>
            <a:ext cx="10636625" cy="626315"/>
          </a:xfrm>
        </p:spPr>
        <p:txBody>
          <a:bodyPr>
            <a:noAutofit/>
          </a:bodyPr>
          <a:lstStyle/>
          <a:p>
            <a:r>
              <a:rPr lang="el-GR" sz="2400" b="1" dirty="0" smtClean="0"/>
              <a:t>ΔΡΑΣΤΗΡΙΟΠΟΙΗΣΗ ΤΗΣ ΔΕΗ Α.Ε. ΣΤΗΝ ΠΕΡΙΟΧΗ ΤΗΣ Ν.Α. ΜΕΣΟΓΕΙΟΥ</a:t>
            </a:r>
            <a:endParaRPr lang="el-GR" sz="2400" b="1" dirty="0"/>
          </a:p>
        </p:txBody>
      </p:sp>
      <p:sp>
        <p:nvSpPr>
          <p:cNvPr id="4" name="Θέση περιεχομένου 3"/>
          <p:cNvSpPr>
            <a:spLocks noGrp="1"/>
          </p:cNvSpPr>
          <p:nvPr>
            <p:ph sz="half" idx="2"/>
          </p:nvPr>
        </p:nvSpPr>
        <p:spPr>
          <a:xfrm>
            <a:off x="628651" y="1759965"/>
            <a:ext cx="11044238" cy="926086"/>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p>
            <a:pPr marL="0" indent="0" algn="just">
              <a:buNone/>
            </a:pPr>
            <a:r>
              <a:rPr lang="el-GR" sz="2000" b="1" dirty="0" smtClean="0">
                <a:solidFill>
                  <a:schemeClr val="bg1"/>
                </a:solidFill>
              </a:rPr>
              <a:t>Στο πλαίσιο των ευρύτερων ενεργειακών εξελίξεων στην περιοχή της Ν.Α. Ευρώπης η Ν.Α. Μεσόγειος είναι περιοχή πολύ υψηλού ενεργειακού ενδιαφέροντος. </a:t>
            </a:r>
            <a:endParaRPr lang="el-GR" sz="2000" b="1" dirty="0">
              <a:solidFill>
                <a:schemeClr val="bg1"/>
              </a:solidFill>
            </a:endParaRPr>
          </a:p>
        </p:txBody>
      </p:sp>
      <p:pic>
        <p:nvPicPr>
          <p:cNvPr id="5" name="Εικόνα 4"/>
          <p:cNvPicPr>
            <a:picLocks noChangeAspect="1"/>
          </p:cNvPicPr>
          <p:nvPr/>
        </p:nvPicPr>
        <p:blipFill>
          <a:blip r:embed="rId3" cstate="print"/>
          <a:stretch>
            <a:fillRect/>
          </a:stretch>
        </p:blipFill>
        <p:spPr>
          <a:xfrm>
            <a:off x="192378" y="509013"/>
            <a:ext cx="647969" cy="720980"/>
          </a:xfrm>
          <a:prstGeom prst="rect">
            <a:avLst/>
          </a:prstGeom>
        </p:spPr>
      </p:pic>
      <p:sp>
        <p:nvSpPr>
          <p:cNvPr id="7" name="Θέση περιεχομένου 3"/>
          <p:cNvSpPr>
            <a:spLocks noGrp="1"/>
          </p:cNvSpPr>
          <p:nvPr>
            <p:ph sz="half" idx="2"/>
          </p:nvPr>
        </p:nvSpPr>
        <p:spPr>
          <a:xfrm>
            <a:off x="614363" y="3399518"/>
            <a:ext cx="11058525" cy="1086757"/>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t">
            <a:noAutofit/>
          </a:bodyPr>
          <a:lstStyle/>
          <a:p>
            <a:pPr marL="0" indent="0" algn="just">
              <a:buNone/>
            </a:pPr>
            <a:r>
              <a:rPr lang="el-GR" sz="1800" b="1" dirty="0" smtClean="0">
                <a:solidFill>
                  <a:schemeClr val="bg1"/>
                </a:solidFill>
              </a:rPr>
              <a:t> Στόχος της ΔΕΗ είναι η επέκτασή της σε αυτό το χώρο και η διείσδυσή της σε νέες δραστηριότητες, αναπτύσσοντας ηγετικό ρόλο και αντισταθμίζοντας τις αναπόφευκτες απώλειες που θα έχει, λόγω της αναγκαιότητας μείωσης του μεριδίου της στην ελληνική αγορά ηλεκτρικής ενέργειας.</a:t>
            </a:r>
          </a:p>
          <a:p>
            <a:pPr marL="0" indent="0" algn="just">
              <a:buNone/>
            </a:pPr>
            <a:endParaRPr lang="el-GR" sz="1800" b="1" dirty="0" smtClean="0">
              <a:solidFill>
                <a:schemeClr val="bg1"/>
              </a:solidFill>
            </a:endParaRPr>
          </a:p>
          <a:p>
            <a:pPr algn="just"/>
            <a:endParaRPr lang="el-GR" sz="1800" b="1" dirty="0" smtClean="0">
              <a:solidFill>
                <a:schemeClr val="bg1"/>
              </a:solidFill>
            </a:endParaRPr>
          </a:p>
          <a:p>
            <a:pPr algn="just"/>
            <a:endParaRPr lang="en-US" sz="1800" b="1" dirty="0" smtClean="0">
              <a:solidFill>
                <a:schemeClr val="bg1"/>
              </a:solidFill>
            </a:endParaRPr>
          </a:p>
          <a:p>
            <a:pPr algn="just"/>
            <a:endParaRPr lang="en-US" sz="1800" b="1" dirty="0" smtClean="0">
              <a:solidFill>
                <a:schemeClr val="bg1"/>
              </a:solidFill>
            </a:endParaRPr>
          </a:p>
          <a:p>
            <a:pPr marL="0" indent="0" algn="just">
              <a:buNone/>
            </a:pPr>
            <a:endParaRPr lang="en-US" sz="1800" b="1" dirty="0" smtClean="0">
              <a:solidFill>
                <a:schemeClr val="bg1"/>
              </a:solidFill>
            </a:endParaRPr>
          </a:p>
        </p:txBody>
      </p:sp>
      <p:sp>
        <p:nvSpPr>
          <p:cNvPr id="9" name="Βέλος προς τα κάτω 8"/>
          <p:cNvSpPr/>
          <p:nvPr/>
        </p:nvSpPr>
        <p:spPr>
          <a:xfrm>
            <a:off x="5922784" y="4589128"/>
            <a:ext cx="484632" cy="466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προς τα κάτω 9"/>
          <p:cNvSpPr/>
          <p:nvPr/>
        </p:nvSpPr>
        <p:spPr>
          <a:xfrm>
            <a:off x="5887120" y="2787149"/>
            <a:ext cx="484632" cy="466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περιεχομένου 3"/>
          <p:cNvSpPr>
            <a:spLocks noGrp="1"/>
          </p:cNvSpPr>
          <p:nvPr>
            <p:ph sz="half" idx="2"/>
          </p:nvPr>
        </p:nvSpPr>
        <p:spPr>
          <a:xfrm>
            <a:off x="609601" y="5129213"/>
            <a:ext cx="11058525" cy="1314450"/>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t">
            <a:noAutofit/>
          </a:bodyPr>
          <a:lstStyle/>
          <a:p>
            <a:pPr marL="0" indent="0" algn="just">
              <a:buNone/>
            </a:pPr>
            <a:r>
              <a:rPr lang="el-GR" sz="1800" b="1" dirty="0" smtClean="0">
                <a:solidFill>
                  <a:schemeClr val="bg1"/>
                </a:solidFill>
              </a:rPr>
              <a:t> Για την επίτευξη αυτού του φιλόδοξου στόχου θα επιδιωχθούν και επιχειρηματικές συνεργασίες με εταιρείες και ομίλους που θα μπορούν να συνεισφέρουν ουσιαστικά</a:t>
            </a:r>
            <a:r>
              <a:rPr lang="en-US" sz="1800" b="1" dirty="0" smtClean="0">
                <a:solidFill>
                  <a:schemeClr val="bg1"/>
                </a:solidFill>
              </a:rPr>
              <a:t>,</a:t>
            </a:r>
            <a:r>
              <a:rPr lang="el-GR" sz="1800" b="1" dirty="0" smtClean="0">
                <a:solidFill>
                  <a:schemeClr val="bg1"/>
                </a:solidFill>
              </a:rPr>
              <a:t> μέσα από ευέλικτα κοινοπρακτικά σχήματα (</a:t>
            </a:r>
            <a:r>
              <a:rPr lang="en-US" sz="1800" b="1" dirty="0" smtClean="0">
                <a:solidFill>
                  <a:schemeClr val="bg1"/>
                </a:solidFill>
              </a:rPr>
              <a:t>J-V) </a:t>
            </a:r>
            <a:r>
              <a:rPr sz="1800" b="1" smtClean="0">
                <a:solidFill>
                  <a:schemeClr val="bg1"/>
                </a:solidFill>
              </a:rPr>
              <a:t>ή εταιρικά σχήματα ειδικού σκοπού </a:t>
            </a:r>
            <a:r>
              <a:rPr lang="en-US" sz="1800" b="1" dirty="0" smtClean="0">
                <a:solidFill>
                  <a:schemeClr val="bg1"/>
                </a:solidFill>
              </a:rPr>
              <a:t>(SPV</a:t>
            </a:r>
            <a:r>
              <a:rPr sz="1800" b="1" smtClean="0">
                <a:solidFill>
                  <a:schemeClr val="bg1"/>
                </a:solidFill>
              </a:rPr>
              <a:t>' </a:t>
            </a:r>
            <a:r>
              <a:rPr lang="en-US" sz="1800" b="1" dirty="0" smtClean="0">
                <a:solidFill>
                  <a:schemeClr val="bg1"/>
                </a:solidFill>
              </a:rPr>
              <a:t>S)</a:t>
            </a:r>
            <a:r>
              <a:rPr sz="1800" b="1" smtClean="0">
                <a:solidFill>
                  <a:schemeClr val="bg1"/>
                </a:solidFill>
              </a:rPr>
              <a:t> τα οποία θα έχουν την απαραίτητη κατά περίπτωση τεχνογνωσία </a:t>
            </a:r>
            <a:r>
              <a:rPr lang="el-GR" sz="1800" b="1" dirty="0" smtClean="0">
                <a:solidFill>
                  <a:schemeClr val="bg1"/>
                </a:solidFill>
              </a:rPr>
              <a:t> και θα διασφαλίζουν την απαραίτητη χρηματοδότηση.</a:t>
            </a:r>
          </a:p>
          <a:p>
            <a:pPr marL="0" indent="0" algn="just">
              <a:buNone/>
            </a:pPr>
            <a:endParaRPr lang="el-GR" sz="1800" b="1" dirty="0" smtClean="0">
              <a:solidFill>
                <a:schemeClr val="bg1"/>
              </a:solidFill>
            </a:endParaRPr>
          </a:p>
          <a:p>
            <a:pPr algn="just"/>
            <a:endParaRPr lang="el-GR" sz="1800" b="1" dirty="0" smtClean="0">
              <a:solidFill>
                <a:schemeClr val="bg1"/>
              </a:solidFill>
            </a:endParaRPr>
          </a:p>
          <a:p>
            <a:pPr algn="just"/>
            <a:endParaRPr lang="en-US" sz="1800" b="1" dirty="0" smtClean="0">
              <a:solidFill>
                <a:schemeClr val="bg1"/>
              </a:solidFill>
            </a:endParaRPr>
          </a:p>
          <a:p>
            <a:pPr algn="just"/>
            <a:endParaRPr lang="en-US" sz="1800" b="1" dirty="0" smtClean="0">
              <a:solidFill>
                <a:schemeClr val="bg1"/>
              </a:solidFill>
            </a:endParaRPr>
          </a:p>
          <a:p>
            <a:pPr marL="0" indent="0" algn="just">
              <a:buNone/>
            </a:pPr>
            <a:endParaRPr lang="en-US" sz="1800" b="1" dirty="0" smtClean="0">
              <a:solidFill>
                <a:schemeClr val="bg1"/>
              </a:solidFill>
            </a:endParaRPr>
          </a:p>
        </p:txBody>
      </p:sp>
    </p:spTree>
    <p:extLst>
      <p:ext uri="{BB962C8B-B14F-4D97-AF65-F5344CB8AC3E}">
        <p14:creationId xmlns:p14="http://schemas.microsoft.com/office/powerpoint/2010/main" val="142911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2656246056"/>
              </p:ext>
            </p:extLst>
          </p:nvPr>
        </p:nvGraphicFramePr>
        <p:xfrm>
          <a:off x="218330" y="1647443"/>
          <a:ext cx="11722658" cy="981456"/>
        </p:xfrm>
        <a:graphic>
          <a:graphicData uri="http://schemas.openxmlformats.org/drawingml/2006/table">
            <a:tbl>
              <a:tblPr firstRow="1" firstCol="1" bandRow="1">
                <a:tableStyleId>{5C22544A-7EE6-4342-B048-85BDC9FD1C3A}</a:tableStyleId>
              </a:tblPr>
              <a:tblGrid>
                <a:gridCol w="11722658"/>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1800" b="1" kern="1200" dirty="0" smtClean="0">
                          <a:solidFill>
                            <a:schemeClr val="lt1"/>
                          </a:solidFill>
                          <a:effectLst/>
                          <a:latin typeface="+mn-lt"/>
                          <a:ea typeface="+mn-ea"/>
                          <a:cs typeface="+mn-cs"/>
                        </a:rPr>
                        <a:t>Επιθετικότερη διείσδυση στις ΑΠΕ και ενεργοποίηση στους τομείς γεωθερμίας, βιομάζας</a:t>
                      </a:r>
                      <a:r>
                        <a:rPr lang="el-GR" sz="1800" b="1" kern="1200" baseline="0" dirty="0" smtClean="0">
                          <a:solidFill>
                            <a:schemeClr val="lt1"/>
                          </a:solidFill>
                          <a:effectLst/>
                          <a:latin typeface="+mn-lt"/>
                          <a:ea typeface="+mn-ea"/>
                          <a:cs typeface="+mn-cs"/>
                        </a:rPr>
                        <a:t> και ενέργειας από απόβλητα.</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a:t>
                      </a:r>
                      <a:r>
                        <a:rPr lang="el-GR" sz="1800" b="1" kern="1200" dirty="0" smtClean="0">
                          <a:solidFill>
                            <a:schemeClr val="lt1"/>
                          </a:solidFill>
                          <a:effectLst/>
                          <a:latin typeface="+mn-lt"/>
                          <a:ea typeface="+mn-ea"/>
                          <a:cs typeface="+mn-cs"/>
                        </a:rPr>
                        <a:t>RES </a:t>
                      </a:r>
                      <a:r>
                        <a:rPr lang="el-GR" sz="1800" b="1" kern="1200" dirty="0" err="1" smtClean="0">
                          <a:solidFill>
                            <a:schemeClr val="lt1"/>
                          </a:solidFill>
                          <a:effectLst/>
                          <a:latin typeface="+mn-lt"/>
                          <a:ea typeface="+mn-ea"/>
                          <a:cs typeface="+mn-cs"/>
                        </a:rPr>
                        <a:t>growth</a:t>
                      </a:r>
                      <a:r>
                        <a:rPr lang="el-GR" sz="1800" b="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a:t>
                      </a:r>
                      <a:endParaRPr lang="el-GR" sz="2000" dirty="0">
                        <a:effectLst/>
                      </a:endParaRPr>
                    </a:p>
                  </a:txBody>
                  <a:tcPr marL="68580" marR="68580" marT="0" marB="0"/>
                </a:tc>
              </a:tr>
            </a:tbl>
          </a:graphicData>
        </a:graphic>
      </p:graphicFrame>
      <p:pic>
        <p:nvPicPr>
          <p:cNvPr id="17410" name="Picture 2" descr="Αποτέλεσμα εικόνας για ανανεώσιμες πηγές ενέργει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17" y="2951063"/>
            <a:ext cx="3546848" cy="34002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4278125" y="2930516"/>
            <a:ext cx="7743546" cy="3970318"/>
          </a:xfrm>
          <a:prstGeom prst="rect">
            <a:avLst/>
          </a:prstGeom>
          <a:ln>
            <a:noFill/>
          </a:ln>
        </p:spPr>
        <p:txBody>
          <a:bodyPr wrap="square" anchor="ctr">
            <a:spAutoFit/>
          </a:bodyPr>
          <a:lstStyle/>
          <a:p>
            <a:pPr algn="just"/>
            <a:r>
              <a:rPr lang="el-GR" b="1" dirty="0" smtClean="0">
                <a:solidFill>
                  <a:srgbClr val="002060"/>
                </a:solidFill>
              </a:rPr>
              <a:t>Όπως </a:t>
            </a:r>
            <a:r>
              <a:rPr lang="el-GR" b="1" dirty="0">
                <a:solidFill>
                  <a:srgbClr val="002060"/>
                </a:solidFill>
              </a:rPr>
              <a:t>έχει τονιστεί </a:t>
            </a:r>
            <a:r>
              <a:rPr lang="el-GR" b="1" dirty="0" smtClean="0">
                <a:solidFill>
                  <a:srgbClr val="002060"/>
                </a:solidFill>
              </a:rPr>
              <a:t>επανειλημμένα από </a:t>
            </a:r>
            <a:r>
              <a:rPr lang="el-GR" b="1" dirty="0">
                <a:solidFill>
                  <a:srgbClr val="002060"/>
                </a:solidFill>
              </a:rPr>
              <a:t>τον Πρόεδρο της ΔΕΗ, η επιθετικότερη δραστηριοποίηση στις </a:t>
            </a:r>
            <a:r>
              <a:rPr lang="el-GR" b="1" dirty="0" smtClean="0">
                <a:solidFill>
                  <a:srgbClr val="002060"/>
                </a:solidFill>
              </a:rPr>
              <a:t>ΑΠΕ αποτελεί μία από </a:t>
            </a:r>
            <a:r>
              <a:rPr lang="el-GR" b="1" dirty="0">
                <a:solidFill>
                  <a:srgbClr val="002060"/>
                </a:solidFill>
              </a:rPr>
              <a:t>τις βασικές </a:t>
            </a:r>
            <a:r>
              <a:rPr lang="el-GR" b="1" dirty="0" smtClean="0">
                <a:solidFill>
                  <a:srgbClr val="002060"/>
                </a:solidFill>
              </a:rPr>
              <a:t>προτεραιότητες του Ομίλου. </a:t>
            </a:r>
          </a:p>
          <a:p>
            <a:pPr marL="342900" indent="-342900" algn="just">
              <a:buFont typeface="Arial" panose="020B0604020202020204" pitchFamily="34" charset="0"/>
              <a:buChar char="•"/>
            </a:pPr>
            <a:r>
              <a:rPr lang="el-GR" b="1" dirty="0" smtClean="0">
                <a:solidFill>
                  <a:srgbClr val="002060"/>
                </a:solidFill>
              </a:rPr>
              <a:t>Εξετάζονται </a:t>
            </a:r>
            <a:r>
              <a:rPr lang="el-GR" b="1" dirty="0">
                <a:solidFill>
                  <a:srgbClr val="002060"/>
                </a:solidFill>
              </a:rPr>
              <a:t>σε συνεργασία με την ΔΕΗΑΝ και </a:t>
            </a:r>
            <a:r>
              <a:rPr lang="el-GR" b="1" dirty="0" smtClean="0">
                <a:solidFill>
                  <a:srgbClr val="002060"/>
                </a:solidFill>
              </a:rPr>
              <a:t>τις θυγατρικές </a:t>
            </a:r>
            <a:r>
              <a:rPr lang="el-GR" b="1" dirty="0">
                <a:solidFill>
                  <a:srgbClr val="002060"/>
                </a:solidFill>
              </a:rPr>
              <a:t>του εξωτερικού έργα ΑΠΕ εντός και εκτός Ελλάδας</a:t>
            </a:r>
            <a:r>
              <a:rPr lang="el-GR" b="1" dirty="0" smtClean="0">
                <a:solidFill>
                  <a:srgbClr val="002060"/>
                </a:solidFill>
              </a:rPr>
              <a:t>.</a:t>
            </a:r>
          </a:p>
          <a:p>
            <a:pPr algn="just">
              <a:buFont typeface="Arial" pitchFamily="34" charset="0"/>
              <a:buChar char="•"/>
            </a:pPr>
            <a:r>
              <a:rPr lang="el-GR" b="1" dirty="0" smtClean="0">
                <a:solidFill>
                  <a:srgbClr val="002060"/>
                </a:solidFill>
              </a:rPr>
              <a:t>    Εξετάζονται επίσης και δρομολογούνται έργα στους τομείς    της γεωθερμίας, βιομάζας και Παραγωγής Ενέργειας από επεξεργασία αποβλήτων.</a:t>
            </a:r>
          </a:p>
          <a:p>
            <a:pPr algn="just">
              <a:buFont typeface="Arial" pitchFamily="34" charset="0"/>
              <a:buChar char="•"/>
            </a:pPr>
            <a:r>
              <a:rPr lang="el-GR" b="1" dirty="0" smtClean="0">
                <a:solidFill>
                  <a:srgbClr val="002060"/>
                </a:solidFill>
              </a:rPr>
              <a:t>    Αξιόλογες αποδόσεις </a:t>
            </a:r>
            <a:r>
              <a:rPr lang="el-GR" b="1" dirty="0" err="1" smtClean="0">
                <a:solidFill>
                  <a:srgbClr val="002060"/>
                </a:solidFill>
              </a:rPr>
              <a:t>επενδεδυμένων</a:t>
            </a:r>
            <a:r>
              <a:rPr lang="el-GR" b="1" dirty="0" smtClean="0">
                <a:solidFill>
                  <a:srgbClr val="002060"/>
                </a:solidFill>
              </a:rPr>
              <a:t> </a:t>
            </a:r>
            <a:r>
              <a:rPr lang="el-GR" b="1" dirty="0">
                <a:solidFill>
                  <a:srgbClr val="002060"/>
                </a:solidFill>
              </a:rPr>
              <a:t>κεφαλαίων και </a:t>
            </a:r>
            <a:r>
              <a:rPr lang="el-GR" b="1" dirty="0" smtClean="0">
                <a:solidFill>
                  <a:srgbClr val="002060"/>
                </a:solidFill>
              </a:rPr>
              <a:t>βελτίωση περιβαλλοντικού </a:t>
            </a:r>
            <a:r>
              <a:rPr lang="el-GR" b="1" dirty="0">
                <a:solidFill>
                  <a:srgbClr val="002060"/>
                </a:solidFill>
              </a:rPr>
              <a:t>μας </a:t>
            </a:r>
            <a:r>
              <a:rPr lang="el-GR" b="1" dirty="0" smtClean="0">
                <a:solidFill>
                  <a:srgbClr val="002060"/>
                </a:solidFill>
              </a:rPr>
              <a:t>αποτυπώματος.</a:t>
            </a:r>
          </a:p>
          <a:p>
            <a:pPr algn="just">
              <a:buFont typeface="Arial" pitchFamily="34" charset="0"/>
              <a:buChar char="•"/>
            </a:pPr>
            <a:r>
              <a:rPr lang="el-GR" b="1" dirty="0" smtClean="0">
                <a:solidFill>
                  <a:srgbClr val="002060"/>
                </a:solidFill>
              </a:rPr>
              <a:t>  </a:t>
            </a:r>
            <a:r>
              <a:rPr lang="el-GR" b="1" dirty="0">
                <a:solidFill>
                  <a:srgbClr val="002060"/>
                </a:solidFill>
              </a:rPr>
              <a:t> </a:t>
            </a:r>
            <a:r>
              <a:rPr lang="el-GR" b="1" dirty="0" smtClean="0">
                <a:solidFill>
                  <a:srgbClr val="002060"/>
                </a:solidFill>
              </a:rPr>
              <a:t> Ανάλογη </a:t>
            </a:r>
            <a:r>
              <a:rPr lang="el-GR" b="1" dirty="0">
                <a:solidFill>
                  <a:srgbClr val="002060"/>
                </a:solidFill>
              </a:rPr>
              <a:t>στρατηγική ακολουθείται από όλες τις εταιρείες του ενεργειακού κλάδου παγκοσμίως.</a:t>
            </a:r>
          </a:p>
          <a:p>
            <a:pPr algn="just">
              <a:buFont typeface="Arial" pitchFamily="34" charset="0"/>
              <a:buChar char="•"/>
            </a:pPr>
            <a:endParaRPr lang="el-GR" b="1" dirty="0">
              <a:solidFill>
                <a:srgbClr val="002060"/>
              </a:solidFill>
            </a:endParaRPr>
          </a:p>
          <a:p>
            <a:pPr algn="just"/>
            <a:endParaRPr lang="el-GR"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p:cNvPicPr>
            <a:picLocks noChangeAspect="1"/>
          </p:cNvPicPr>
          <p:nvPr/>
        </p:nvPicPr>
        <p:blipFill>
          <a:blip r:embed="rId4" cstate="print"/>
          <a:stretch>
            <a:fillRect/>
          </a:stretch>
        </p:blipFill>
        <p:spPr>
          <a:xfrm>
            <a:off x="192378" y="509013"/>
            <a:ext cx="647969" cy="720980"/>
          </a:xfrm>
          <a:prstGeom prst="rect">
            <a:avLst/>
          </a:prstGeom>
        </p:spPr>
      </p:pic>
      <p:sp>
        <p:nvSpPr>
          <p:cNvPr id="10"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spTree>
    <p:extLst>
      <p:ext uri="{BB962C8B-B14F-4D97-AF65-F5344CB8AC3E}">
        <p14:creationId xmlns:p14="http://schemas.microsoft.com/office/powerpoint/2010/main" val="361557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561385442"/>
              </p:ext>
            </p:extLst>
          </p:nvPr>
        </p:nvGraphicFramePr>
        <p:xfrm>
          <a:off x="76200" y="1656667"/>
          <a:ext cx="11846858" cy="665988"/>
        </p:xfrm>
        <a:graphic>
          <a:graphicData uri="http://schemas.openxmlformats.org/drawingml/2006/table">
            <a:tbl>
              <a:tblPr firstRow="1" firstCol="1" bandRow="1">
                <a:tableStyleId>{5C22544A-7EE6-4342-B048-85BDC9FD1C3A}</a:tableStyleId>
              </a:tblPr>
              <a:tblGrid>
                <a:gridCol w="11846858"/>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1800" b="1" kern="1200" dirty="0" smtClean="0">
                          <a:solidFill>
                            <a:schemeClr val="lt1"/>
                          </a:solidFill>
                          <a:effectLst/>
                          <a:latin typeface="+mn-lt"/>
                          <a:ea typeface="+mn-ea"/>
                          <a:cs typeface="+mn-cs"/>
                        </a:rPr>
                        <a:t>Αποθήκευση ενέργειας</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a:t>
                      </a:r>
                      <a:r>
                        <a:rPr lang="el-GR" sz="1800" b="1" kern="1200" dirty="0" smtClean="0">
                          <a:solidFill>
                            <a:schemeClr val="lt1"/>
                          </a:solidFill>
                          <a:effectLst/>
                          <a:latin typeface="+mn-lt"/>
                          <a:ea typeface="+mn-ea"/>
                          <a:cs typeface="+mn-cs"/>
                        </a:rPr>
                        <a:t>Energy </a:t>
                      </a:r>
                      <a:r>
                        <a:rPr lang="el-GR" sz="1800" b="1" kern="1200" dirty="0" err="1" smtClean="0">
                          <a:solidFill>
                            <a:schemeClr val="lt1"/>
                          </a:solidFill>
                          <a:effectLst/>
                          <a:latin typeface="+mn-lt"/>
                          <a:ea typeface="+mn-ea"/>
                          <a:cs typeface="+mn-cs"/>
                        </a:rPr>
                        <a:t>Storage</a:t>
                      </a:r>
                      <a:r>
                        <a:rPr lang="en-US" sz="1800" b="1" kern="1200" dirty="0" smtClean="0">
                          <a:solidFill>
                            <a:schemeClr val="lt1"/>
                          </a:solidFill>
                          <a:effectLst/>
                          <a:latin typeface="+mn-lt"/>
                          <a:ea typeface="+mn-ea"/>
                          <a:cs typeface="+mn-cs"/>
                        </a:rPr>
                        <a:t> )</a:t>
                      </a:r>
                      <a:endParaRPr lang="el-GR" sz="2000" dirty="0">
                        <a:effectLst/>
                      </a:endParaRPr>
                    </a:p>
                  </a:txBody>
                  <a:tcPr marL="68580" marR="68580" marT="0" marB="0"/>
                </a:tc>
              </a:tr>
            </a:tbl>
          </a:graphicData>
        </a:graphic>
      </p:graphicFrame>
      <p:pic>
        <p:nvPicPr>
          <p:cNvPr id="16386" name="Picture 2" descr="Αποτέλεσμα εικόνας για αποθηκευση ενεργει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8" y="2722967"/>
            <a:ext cx="4253753" cy="36348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9" name="Εικόνα 8"/>
          <p:cNvPicPr>
            <a:picLocks noChangeAspect="1"/>
          </p:cNvPicPr>
          <p:nvPr/>
        </p:nvPicPr>
        <p:blipFill>
          <a:blip r:embed="rId4" cstate="print"/>
          <a:stretch>
            <a:fillRect/>
          </a:stretch>
        </p:blipFill>
        <p:spPr>
          <a:xfrm>
            <a:off x="192378" y="509013"/>
            <a:ext cx="647969" cy="720980"/>
          </a:xfrm>
          <a:prstGeom prst="rect">
            <a:avLst/>
          </a:prstGeom>
        </p:spPr>
      </p:pic>
      <p:sp>
        <p:nvSpPr>
          <p:cNvPr id="10" name="Ορθογώνιο 9"/>
          <p:cNvSpPr/>
          <p:nvPr/>
        </p:nvSpPr>
        <p:spPr>
          <a:xfrm>
            <a:off x="4598895" y="2580092"/>
            <a:ext cx="7097135" cy="3785652"/>
          </a:xfrm>
          <a:prstGeom prst="rect">
            <a:avLst/>
          </a:prstGeom>
        </p:spPr>
        <p:txBody>
          <a:bodyPr wrap="square">
            <a:spAutoFit/>
          </a:bodyPr>
          <a:lstStyle/>
          <a:p>
            <a:pPr algn="just"/>
            <a:r>
              <a:rPr lang="el-GR" sz="2000" b="1" dirty="0" smtClean="0">
                <a:solidFill>
                  <a:srgbClr val="002060"/>
                </a:solidFill>
              </a:rPr>
              <a:t>Όπως </a:t>
            </a:r>
            <a:r>
              <a:rPr lang="el-GR" sz="2000" b="1" dirty="0">
                <a:solidFill>
                  <a:srgbClr val="002060"/>
                </a:solidFill>
              </a:rPr>
              <a:t>είναι γνωστό οι τεχνολογίες αποθήκευσης ενέργειας έχουν πλέον </a:t>
            </a:r>
            <a:r>
              <a:rPr lang="el-GR" sz="2000" b="1" dirty="0" smtClean="0">
                <a:solidFill>
                  <a:srgbClr val="002060"/>
                </a:solidFill>
              </a:rPr>
              <a:t>εισέλθει στην </a:t>
            </a:r>
            <a:r>
              <a:rPr lang="el-GR" sz="2000" b="1" dirty="0">
                <a:solidFill>
                  <a:srgbClr val="002060"/>
                </a:solidFill>
              </a:rPr>
              <a:t>εμπορική τους λειτουργία ως συνέπεια της σημαντικής μείωσης του κόστους προμήθειας των μπαταριών πολλαπλών </a:t>
            </a:r>
            <a:r>
              <a:rPr lang="el-GR" sz="2000" b="1" dirty="0" smtClean="0">
                <a:solidFill>
                  <a:srgbClr val="002060"/>
                </a:solidFill>
              </a:rPr>
              <a:t>φορτίσεων/</a:t>
            </a:r>
            <a:r>
              <a:rPr lang="el-GR" sz="2000" b="1" dirty="0" err="1" smtClean="0">
                <a:solidFill>
                  <a:srgbClr val="002060"/>
                </a:solidFill>
              </a:rPr>
              <a:t>εκφορτίσεων</a:t>
            </a:r>
            <a:r>
              <a:rPr lang="el-GR" sz="2000" b="1" dirty="0" err="1">
                <a:solidFill>
                  <a:srgbClr val="002060"/>
                </a:solidFill>
              </a:rPr>
              <a:t> </a:t>
            </a:r>
            <a:r>
              <a:rPr lang="el-GR" sz="2000" b="1" dirty="0" smtClean="0">
                <a:solidFill>
                  <a:srgbClr val="002060"/>
                </a:solidFill>
              </a:rPr>
              <a:t>και  </a:t>
            </a:r>
            <a:r>
              <a:rPr lang="el-GR" sz="2000" b="1" dirty="0">
                <a:solidFill>
                  <a:srgbClr val="002060"/>
                </a:solidFill>
              </a:rPr>
              <a:t>της </a:t>
            </a:r>
            <a:r>
              <a:rPr lang="el-GR" sz="2000" b="1" dirty="0" smtClean="0">
                <a:solidFill>
                  <a:srgbClr val="002060"/>
                </a:solidFill>
              </a:rPr>
              <a:t>ανάπτυξης εξελιγμένων </a:t>
            </a:r>
            <a:r>
              <a:rPr lang="el-GR" sz="2000" b="1" dirty="0">
                <a:solidFill>
                  <a:srgbClr val="002060"/>
                </a:solidFill>
              </a:rPr>
              <a:t>λογισμικών και </a:t>
            </a:r>
            <a:r>
              <a:rPr lang="el-GR" sz="2000" b="1" dirty="0" smtClean="0">
                <a:solidFill>
                  <a:srgbClr val="002060"/>
                </a:solidFill>
              </a:rPr>
              <a:t> ηλεκτρονικών ισχύος σε συστήματα  </a:t>
            </a:r>
            <a:r>
              <a:rPr lang="el-GR" sz="2000" b="1" dirty="0">
                <a:solidFill>
                  <a:srgbClr val="002060"/>
                </a:solidFill>
              </a:rPr>
              <a:t>διαχείρισης ενέργειας (</a:t>
            </a:r>
            <a:r>
              <a:rPr lang="el-GR" sz="2000" b="1" dirty="0" err="1">
                <a:solidFill>
                  <a:srgbClr val="002060"/>
                </a:solidFill>
              </a:rPr>
              <a:t>energy</a:t>
            </a:r>
            <a:r>
              <a:rPr lang="el-GR" sz="2000" b="1" dirty="0">
                <a:solidFill>
                  <a:srgbClr val="002060"/>
                </a:solidFill>
              </a:rPr>
              <a:t> </a:t>
            </a:r>
            <a:r>
              <a:rPr lang="el-GR" sz="2000" b="1" dirty="0" err="1">
                <a:solidFill>
                  <a:srgbClr val="002060"/>
                </a:solidFill>
              </a:rPr>
              <a:t>management</a:t>
            </a:r>
            <a:r>
              <a:rPr lang="el-GR" sz="2000" b="1" dirty="0">
                <a:solidFill>
                  <a:srgbClr val="002060"/>
                </a:solidFill>
              </a:rPr>
              <a:t> </a:t>
            </a:r>
            <a:r>
              <a:rPr lang="el-GR" sz="2000" b="1" dirty="0" err="1">
                <a:solidFill>
                  <a:srgbClr val="002060"/>
                </a:solidFill>
              </a:rPr>
              <a:t>system</a:t>
            </a:r>
            <a:r>
              <a:rPr lang="el-GR" sz="2000" b="1" dirty="0">
                <a:solidFill>
                  <a:srgbClr val="002060"/>
                </a:solidFill>
              </a:rPr>
              <a:t> – EMS). </a:t>
            </a:r>
          </a:p>
          <a:p>
            <a:pPr algn="just"/>
            <a:r>
              <a:rPr lang="el-GR" sz="2000" b="1" dirty="0">
                <a:solidFill>
                  <a:srgbClr val="002060"/>
                </a:solidFill>
              </a:rPr>
              <a:t>Συνδυαζόμενη δε η αποθήκευση ενέργειας με την τάχιστη επέκταση των επενδύσεων ΑΠΕ και λειτουργώντας συνδυαστικά και συμπληρωματικά με αυτήν, έχει εξελιχθεί σε έναν από τους πιο ενδιαφέροντες χώρους δραστηριοποίησης. </a:t>
            </a:r>
            <a:endParaRPr lang="el-GR"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graphicFrame>
        <p:nvGraphicFramePr>
          <p:cNvPr id="6" name="Πίνακας 5"/>
          <p:cNvGraphicFramePr>
            <a:graphicFrameLocks noGrp="1"/>
          </p:cNvGraphicFramePr>
          <p:nvPr>
            <p:extLst>
              <p:ext uri="{D42A27DB-BD31-4B8C-83A1-F6EECF244321}">
                <p14:modId xmlns:p14="http://schemas.microsoft.com/office/powerpoint/2010/main" val="1475250963"/>
              </p:ext>
            </p:extLst>
          </p:nvPr>
        </p:nvGraphicFramePr>
        <p:xfrm>
          <a:off x="94129" y="1599593"/>
          <a:ext cx="11828929" cy="701040"/>
        </p:xfrm>
        <a:graphic>
          <a:graphicData uri="http://schemas.openxmlformats.org/drawingml/2006/table">
            <a:tbl>
              <a:tblPr firstRow="1" firstCol="1" bandRow="1">
                <a:tableStyleId>{5C22544A-7EE6-4342-B048-85BDC9FD1C3A}</a:tableStyleId>
              </a:tblPr>
              <a:tblGrid>
                <a:gridCol w="11828929"/>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2000" dirty="0" smtClean="0">
                          <a:effectLst/>
                        </a:rPr>
                        <a:t>Διείσδυση</a:t>
                      </a:r>
                      <a:r>
                        <a:rPr lang="el-GR" sz="2000" baseline="0" dirty="0" smtClean="0">
                          <a:effectLst/>
                        </a:rPr>
                        <a:t> στην αγορά Φ/Α</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 Penetration in the Natural Gas Market )</a:t>
                      </a:r>
                      <a:endParaRPr lang="el-GR" sz="2000" dirty="0">
                        <a:effectLst/>
                      </a:endParaRPr>
                    </a:p>
                  </a:txBody>
                  <a:tcPr marL="68580" marR="68580" marT="0" marB="0"/>
                </a:tc>
              </a:tr>
            </a:tbl>
          </a:graphicData>
        </a:graphic>
      </p:graphicFrame>
      <p:pic>
        <p:nvPicPr>
          <p:cNvPr id="9218" name="Picture 2" descr="Αποτέλεσμα εικόνας για φυσικό αέρι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66" y="2833212"/>
            <a:ext cx="4218257" cy="36510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 name="Εικόνα 7"/>
          <p:cNvPicPr>
            <a:picLocks noChangeAspect="1"/>
          </p:cNvPicPr>
          <p:nvPr/>
        </p:nvPicPr>
        <p:blipFill>
          <a:blip r:embed="rId4" cstate="print"/>
          <a:stretch>
            <a:fillRect/>
          </a:stretch>
        </p:blipFill>
        <p:spPr>
          <a:xfrm>
            <a:off x="192378" y="509013"/>
            <a:ext cx="647969" cy="720980"/>
          </a:xfrm>
          <a:prstGeom prst="rect">
            <a:avLst/>
          </a:prstGeom>
        </p:spPr>
      </p:pic>
      <p:sp>
        <p:nvSpPr>
          <p:cNvPr id="7" name="Ορθογώνιο 6"/>
          <p:cNvSpPr/>
          <p:nvPr/>
        </p:nvSpPr>
        <p:spPr>
          <a:xfrm>
            <a:off x="5018674" y="2690337"/>
            <a:ext cx="6131859" cy="3913892"/>
          </a:xfrm>
          <a:prstGeom prst="rect">
            <a:avLst/>
          </a:prstGeom>
        </p:spPr>
        <p:txBody>
          <a:bodyPr wrap="square">
            <a:spAutoFit/>
          </a:bodyPr>
          <a:lstStyle/>
          <a:p>
            <a:pPr algn="just">
              <a:lnSpc>
                <a:spcPct val="150000"/>
              </a:lnSpc>
              <a:spcAft>
                <a:spcPts val="1000"/>
              </a:spcAft>
            </a:pPr>
            <a:r>
              <a:rPr lang="el-GR"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Σύμφωνα </a:t>
            </a:r>
            <a:r>
              <a:rPr lang="el-G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με τη διεθνή πρακτική οι περισσότερες μεγάλες εταιρείες Ηλεκτρισμού, λόγω του ανταγωνισμού που υφίσταται στο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Core Business </a:t>
            </a:r>
            <a:r>
              <a:rPr lang="el-G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τους, έχουν διεισδύσει στην αγορά του Φ/Α και προσφέρουν στους πελάτες τους σύνθετα ενεργειακά προϊόντα </a:t>
            </a:r>
            <a:r>
              <a:rPr lang="el-GR"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Dual Fuel</a:t>
            </a:r>
            <a:r>
              <a:rPr lang="el-GR"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Aft>
                <a:spcPts val="1000"/>
              </a:spcAft>
            </a:pPr>
            <a:r>
              <a:rPr lang="el-GR"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Πολλές φορές τα προϊόντα αυτά περιλαμβάνουν και υπηρεσίες εξοικονόμησης ενέργειας (</a:t>
            </a: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ESCO</a:t>
            </a:r>
            <a:r>
              <a:rPr lang="el-GR"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l-G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853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3191501649"/>
              </p:ext>
            </p:extLst>
          </p:nvPr>
        </p:nvGraphicFramePr>
        <p:xfrm>
          <a:off x="76200" y="1590629"/>
          <a:ext cx="11846858" cy="701040"/>
        </p:xfrm>
        <a:graphic>
          <a:graphicData uri="http://schemas.openxmlformats.org/drawingml/2006/table">
            <a:tbl>
              <a:tblPr firstRow="1" firstCol="1" bandRow="1">
                <a:tableStyleId>{5C22544A-7EE6-4342-B048-85BDC9FD1C3A}</a:tableStyleId>
              </a:tblPr>
              <a:tblGrid>
                <a:gridCol w="11846858"/>
              </a:tblGrid>
              <a:tr h="212799">
                <a:tc>
                  <a:txBody>
                    <a:bodyPr/>
                    <a:lstStyle/>
                    <a:p>
                      <a:pPr marL="342900" lvl="0" indent="-342900">
                        <a:lnSpc>
                          <a:spcPct val="115000"/>
                        </a:lnSpc>
                        <a:spcBef>
                          <a:spcPts val="600"/>
                        </a:spcBef>
                        <a:spcAft>
                          <a:spcPts val="600"/>
                        </a:spcAft>
                        <a:buFont typeface="Symbol" panose="05050102010706020507" pitchFamily="18" charset="2"/>
                        <a:buChar char=""/>
                      </a:pPr>
                      <a:r>
                        <a:rPr lang="el-GR" sz="2000" dirty="0" smtClean="0">
                          <a:effectLst/>
                        </a:rPr>
                        <a:t>Διείσδυση</a:t>
                      </a:r>
                      <a:r>
                        <a:rPr lang="el-GR" sz="2000" baseline="0" dirty="0" smtClean="0">
                          <a:effectLst/>
                        </a:rPr>
                        <a:t> στην αγορά Φ/Α</a:t>
                      </a:r>
                      <a:endParaRPr lang="el-GR" sz="2000" dirty="0">
                        <a:effectLst/>
                      </a:endParaRPr>
                    </a:p>
                  </a:txBody>
                  <a:tcPr marL="68580" marR="68580" marT="0" marB="0"/>
                </a:tc>
              </a:tr>
              <a:tr h="116781">
                <a:tc>
                  <a:txBody>
                    <a:bodyPr/>
                    <a:lstStyle/>
                    <a:p>
                      <a:pPr marL="0" lvl="0" indent="0">
                        <a:lnSpc>
                          <a:spcPct val="115000"/>
                        </a:lnSpc>
                        <a:spcBef>
                          <a:spcPts val="600"/>
                        </a:spcBef>
                        <a:spcAft>
                          <a:spcPts val="600"/>
                        </a:spcAft>
                        <a:buFont typeface="Symbol" panose="05050102010706020507" pitchFamily="18" charset="2"/>
                        <a:buNone/>
                      </a:pPr>
                      <a:r>
                        <a:rPr lang="en-US" sz="2000" dirty="0" smtClean="0">
                          <a:effectLst/>
                        </a:rPr>
                        <a:t>     ( Penetration in the Natural Gas Market )</a:t>
                      </a:r>
                      <a:endParaRPr lang="el-GR" sz="2000" dirty="0">
                        <a:effectLst/>
                      </a:endParaRPr>
                    </a:p>
                  </a:txBody>
                  <a:tcPr marL="68580" marR="68580" marT="0" marB="0"/>
                </a:tc>
              </a:tr>
            </a:tbl>
          </a:graphicData>
        </a:graphic>
      </p:graphicFrame>
      <p:sp>
        <p:nvSpPr>
          <p:cNvPr id="8" name="Ορθογώνιο 7"/>
          <p:cNvSpPr/>
          <p:nvPr/>
        </p:nvSpPr>
        <p:spPr>
          <a:xfrm>
            <a:off x="371475" y="2907914"/>
            <a:ext cx="11350968" cy="3631763"/>
          </a:xfrm>
          <a:prstGeom prst="rect">
            <a:avLst/>
          </a:prstGeom>
        </p:spPr>
        <p:txBody>
          <a:bodyPr wrap="square" anchor="ctr">
            <a:spAutoFit/>
          </a:bodyPr>
          <a:lstStyle/>
          <a:p>
            <a:endParaRPr lang="el-GR" sz="2000" b="1" dirty="0" smtClean="0"/>
          </a:p>
          <a:p>
            <a:pPr marL="342900" lvl="0" indent="-342900" algn="just">
              <a:buFont typeface="Arial" panose="020B0604020202020204" pitchFamily="34" charset="0"/>
              <a:buChar char="•"/>
            </a:pPr>
            <a:r>
              <a:rPr lang="el-GR" sz="2000" b="1" dirty="0" smtClean="0">
                <a:solidFill>
                  <a:srgbClr val="002060"/>
                </a:solidFill>
              </a:rPr>
              <a:t>Επιλογή </a:t>
            </a:r>
            <a:r>
              <a:rPr lang="el-GR" sz="2000" b="1" dirty="0">
                <a:solidFill>
                  <a:srgbClr val="002060"/>
                </a:solidFill>
              </a:rPr>
              <a:t>Συμβούλου για εκπόνηση Επιχειρησιακού Σχεδίου Διείσδυσης σε όλο το φάσμα της </a:t>
            </a:r>
            <a:r>
              <a:rPr lang="el-GR" sz="2000" b="1" dirty="0" smtClean="0">
                <a:solidFill>
                  <a:srgbClr val="002060"/>
                </a:solidFill>
              </a:rPr>
              <a:t>αγοράς. Στόχος της ΔΕΗ είναι η διείσδυση στην αγορά Φ/Α (</a:t>
            </a:r>
            <a:r>
              <a:rPr lang="en-US" sz="2000" b="1" dirty="0">
                <a:solidFill>
                  <a:srgbClr val="002060"/>
                </a:solidFill>
              </a:rPr>
              <a:t>wholesale</a:t>
            </a:r>
            <a:r>
              <a:rPr lang="el-GR" sz="2000" b="1" dirty="0">
                <a:solidFill>
                  <a:srgbClr val="002060"/>
                </a:solidFill>
              </a:rPr>
              <a:t>, </a:t>
            </a:r>
            <a:r>
              <a:rPr lang="en-US" sz="2000" b="1" dirty="0">
                <a:solidFill>
                  <a:srgbClr val="002060"/>
                </a:solidFill>
              </a:rPr>
              <a:t>retail</a:t>
            </a:r>
            <a:r>
              <a:rPr lang="el-GR" sz="2000" b="1" dirty="0">
                <a:solidFill>
                  <a:srgbClr val="002060"/>
                </a:solidFill>
              </a:rPr>
              <a:t>, </a:t>
            </a:r>
            <a:r>
              <a:rPr lang="el-GR" sz="2000" b="1" dirty="0" err="1">
                <a:solidFill>
                  <a:srgbClr val="002060"/>
                </a:solidFill>
              </a:rPr>
              <a:t>infrastructure</a:t>
            </a:r>
            <a:r>
              <a:rPr lang="en-US" sz="2000" b="1" dirty="0">
                <a:solidFill>
                  <a:srgbClr val="002060"/>
                </a:solidFill>
              </a:rPr>
              <a:t>s</a:t>
            </a:r>
            <a:r>
              <a:rPr lang="el-GR" sz="2000" b="1" dirty="0">
                <a:solidFill>
                  <a:srgbClr val="002060"/>
                </a:solidFill>
              </a:rPr>
              <a:t> / </a:t>
            </a:r>
            <a:r>
              <a:rPr lang="en-US" sz="2000" b="1" dirty="0">
                <a:solidFill>
                  <a:srgbClr val="002060"/>
                </a:solidFill>
              </a:rPr>
              <a:t>CNG</a:t>
            </a:r>
            <a:r>
              <a:rPr lang="el-GR" sz="2000" b="1" dirty="0">
                <a:solidFill>
                  <a:srgbClr val="002060"/>
                </a:solidFill>
              </a:rPr>
              <a:t>-</a:t>
            </a:r>
            <a:r>
              <a:rPr lang="en-US" sz="2000" b="1" dirty="0">
                <a:solidFill>
                  <a:srgbClr val="002060"/>
                </a:solidFill>
              </a:rPr>
              <a:t>small scale LNG</a:t>
            </a:r>
            <a:r>
              <a:rPr lang="el-GR" sz="2000" b="1" dirty="0">
                <a:solidFill>
                  <a:srgbClr val="002060"/>
                </a:solidFill>
              </a:rPr>
              <a:t>) και στη συνέχεια ανάληψη των απαραίτητων ενεργειών για την υλοποίηση του εν λόγω σχεδίου (</a:t>
            </a:r>
            <a:r>
              <a:rPr lang="en-US" sz="2000" b="1" dirty="0">
                <a:solidFill>
                  <a:srgbClr val="002060"/>
                </a:solidFill>
              </a:rPr>
              <a:t>implementation</a:t>
            </a:r>
            <a:r>
              <a:rPr lang="el-GR" sz="2000" b="1" dirty="0">
                <a:solidFill>
                  <a:srgbClr val="002060"/>
                </a:solidFill>
              </a:rPr>
              <a:t>)</a:t>
            </a:r>
          </a:p>
          <a:p>
            <a:pPr marL="342900" lvl="0" indent="-342900">
              <a:buFont typeface="Arial" panose="020B0604020202020204" pitchFamily="34" charset="0"/>
              <a:buChar char="•"/>
            </a:pPr>
            <a:r>
              <a:rPr lang="el-GR" sz="2000" b="1" dirty="0">
                <a:solidFill>
                  <a:srgbClr val="002060"/>
                </a:solidFill>
              </a:rPr>
              <a:t>Ταυτόχρονα εξετάζονται ήδη δύο </a:t>
            </a:r>
            <a:r>
              <a:rPr lang="en-US" sz="2000" b="1" dirty="0">
                <a:solidFill>
                  <a:srgbClr val="002060"/>
                </a:solidFill>
              </a:rPr>
              <a:t>projects</a:t>
            </a:r>
            <a:r>
              <a:rPr lang="el-GR" sz="2000" b="1" dirty="0">
                <a:solidFill>
                  <a:srgbClr val="002060"/>
                </a:solidFill>
              </a:rPr>
              <a:t>, τα οποία θα ενσωματωθούν στην εργασία του συμβούλου</a:t>
            </a:r>
          </a:p>
          <a:p>
            <a:pPr lvl="0"/>
            <a:r>
              <a:rPr lang="el-GR" sz="2000" b="1" dirty="0" smtClean="0">
                <a:solidFill>
                  <a:srgbClr val="002060"/>
                </a:solidFill>
              </a:rPr>
              <a:t>      - </a:t>
            </a:r>
            <a:r>
              <a:rPr lang="en-US" sz="2000" b="1" dirty="0" smtClean="0">
                <a:solidFill>
                  <a:srgbClr val="002060"/>
                </a:solidFill>
              </a:rPr>
              <a:t>MOU</a:t>
            </a:r>
            <a:r>
              <a:rPr lang="el-GR" sz="2000" b="1" dirty="0" smtClean="0">
                <a:solidFill>
                  <a:srgbClr val="002060"/>
                </a:solidFill>
              </a:rPr>
              <a:t> </a:t>
            </a:r>
            <a:r>
              <a:rPr lang="el-GR" sz="2000" b="1" dirty="0">
                <a:solidFill>
                  <a:srgbClr val="002060"/>
                </a:solidFill>
              </a:rPr>
              <a:t>με ΔΕΠΑ για επιλεγμένα νησιά / </a:t>
            </a:r>
            <a:r>
              <a:rPr lang="en-US" sz="2000" b="1" dirty="0">
                <a:solidFill>
                  <a:srgbClr val="002060"/>
                </a:solidFill>
              </a:rPr>
              <a:t>small scale LNG</a:t>
            </a:r>
            <a:endParaRPr lang="el-GR" sz="2000" b="1" dirty="0">
              <a:solidFill>
                <a:srgbClr val="002060"/>
              </a:solidFill>
            </a:endParaRPr>
          </a:p>
          <a:p>
            <a:pPr lvl="0"/>
            <a:r>
              <a:rPr lang="el-GR" sz="2000" b="1" dirty="0" smtClean="0">
                <a:solidFill>
                  <a:srgbClr val="002060"/>
                </a:solidFill>
              </a:rPr>
              <a:t>      - </a:t>
            </a:r>
            <a:r>
              <a:rPr lang="en-US" sz="2000" b="1" dirty="0" smtClean="0">
                <a:solidFill>
                  <a:srgbClr val="002060"/>
                </a:solidFill>
              </a:rPr>
              <a:t>CNG </a:t>
            </a:r>
            <a:r>
              <a:rPr lang="el-GR" sz="2000" b="1" dirty="0">
                <a:solidFill>
                  <a:srgbClr val="002060"/>
                </a:solidFill>
              </a:rPr>
              <a:t>στη Δυτική Μακεδονία</a:t>
            </a:r>
          </a:p>
          <a:p>
            <a:pPr marL="285750" lvl="0" indent="-285750">
              <a:buFont typeface="Arial" panose="020B0604020202020204" pitchFamily="34" charset="0"/>
              <a:buChar char="•"/>
            </a:pPr>
            <a:r>
              <a:rPr lang="el-GR" sz="2000" b="1" dirty="0">
                <a:solidFill>
                  <a:srgbClr val="002060"/>
                </a:solidFill>
              </a:rPr>
              <a:t>  Ήδη έχουμε </a:t>
            </a:r>
            <a:r>
              <a:rPr lang="el-GR" sz="2000" b="1" dirty="0" smtClean="0">
                <a:solidFill>
                  <a:srgbClr val="002060"/>
                </a:solidFill>
              </a:rPr>
              <a:t>εκκινήσει </a:t>
            </a:r>
            <a:r>
              <a:rPr lang="el-GR" sz="2000" b="1" dirty="0">
                <a:solidFill>
                  <a:srgbClr val="002060"/>
                </a:solidFill>
              </a:rPr>
              <a:t>τη διαδικασία για έκδοση άδειας προμήθειας Φ/Α.</a:t>
            </a:r>
          </a:p>
          <a:p>
            <a:pPr algn="just">
              <a:lnSpc>
                <a:spcPct val="150000"/>
              </a:lnSpc>
              <a:spcAft>
                <a:spcPts val="1000"/>
              </a:spcAft>
            </a:pPr>
            <a:endParaRPr lang="el-GR" sz="20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Τίτλος 1"/>
          <p:cNvSpPr>
            <a:spLocks noGrp="1"/>
          </p:cNvSpPr>
          <p:nvPr>
            <p:ph type="title"/>
          </p:nvPr>
        </p:nvSpPr>
        <p:spPr>
          <a:xfrm>
            <a:off x="1084729" y="709940"/>
            <a:ext cx="10838329" cy="626315"/>
          </a:xfrm>
        </p:spPr>
        <p:txBody>
          <a:bodyPr anchor="t">
            <a:normAutofit/>
          </a:bodyPr>
          <a:lstStyle/>
          <a:p>
            <a:pPr algn="just"/>
            <a:r>
              <a:rPr lang="el-GR" sz="2400" b="1" dirty="0"/>
              <a:t>Πλάνο Δράσεων </a:t>
            </a:r>
            <a:r>
              <a:rPr lang="el-GR" sz="2400" b="1" dirty="0" smtClean="0"/>
              <a:t>Εταιρικής Ανάπτυξης 2017-2018</a:t>
            </a:r>
            <a:endParaRPr lang="el-GR" sz="2400" b="1" dirty="0"/>
          </a:p>
        </p:txBody>
      </p:sp>
      <p:pic>
        <p:nvPicPr>
          <p:cNvPr id="10" name="Εικόνα 9"/>
          <p:cNvPicPr>
            <a:picLocks noChangeAspect="1"/>
          </p:cNvPicPr>
          <p:nvPr/>
        </p:nvPicPr>
        <p:blipFill>
          <a:blip r:embed="rId3" cstate="print"/>
          <a:stretch>
            <a:fillRect/>
          </a:stretch>
        </p:blipFill>
        <p:spPr>
          <a:xfrm>
            <a:off x="192378" y="509013"/>
            <a:ext cx="647969" cy="720980"/>
          </a:xfrm>
          <a:prstGeom prst="rect">
            <a:avLst/>
          </a:prstGeom>
        </p:spPr>
      </p:pic>
    </p:spTree>
    <p:extLst>
      <p:ext uri="{BB962C8B-B14F-4D97-AF65-F5344CB8AC3E}">
        <p14:creationId xmlns:p14="http://schemas.microsoft.com/office/powerpoint/2010/main" val="223172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FE6B03208763A44EB64B9FC8A84B4CC804005E48DE7B391D904E817F9F36E6EFDCBC" ma:contentTypeVersion="54" ma:contentTypeDescription="Create a new document." ma:contentTypeScope="" ma:versionID="480fbdb005ac9d8138ae6e0512fb92b4">
  <xsd:schema xmlns:xsd="http://www.w3.org/2001/XMLSchema" xmlns:xs="http://www.w3.org/2001/XMLSchema" xmlns:p="http://schemas.microsoft.com/office/2006/metadata/properties" xmlns:ns2="b588bf57-8ba0-468c-9088-7d67b55c7039" targetNamespace="http://schemas.microsoft.com/office/2006/metadata/properties" ma:root="true" ma:fieldsID="0ea10c76e7934788d1779a4bec75b82e" ns2:_="">
    <xsd:import namespace="b588bf57-8ba0-468c-9088-7d67b55c7039"/>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8bf57-8ba0-468c-9088-7d67b55c703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7a3d54fb-e176-40eb-9fcd-736f2f755639}"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F11A2EFD-B154-4910-9A6A-203D18A8C4F1}" ma:internalName="CSXSubmissionMarket" ma:readOnly="false" ma:showField="MarketName" ma:web="b588bf57-8ba0-468c-9088-7d67b55c7039">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d14bbe84-e03c-4266-b7e4-58d6fdfae43a}"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3DA286C3-8253-47DF-B32E-474422912EB9}" ma:internalName="InProjectListLookup" ma:readOnly="true" ma:showField="InProjectLis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4962b61c-4fdb-46d0-9835-6aed8d86a503}"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3DA286C3-8253-47DF-B32E-474422912EB9}" ma:internalName="LastCompleteVersionLookup" ma:readOnly="true" ma:showField="LastComplete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3DA286C3-8253-47DF-B32E-474422912EB9}" ma:internalName="LastPreviewErrorLookup" ma:readOnly="true" ma:showField="LastPreview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3DA286C3-8253-47DF-B32E-474422912EB9}" ma:internalName="LastPreviewResultLookup" ma:readOnly="true" ma:showField="LastPreview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3DA286C3-8253-47DF-B32E-474422912EB9}" ma:internalName="LastPreviewAttemptDateLookup" ma:readOnly="true" ma:showField="LastPreview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3DA286C3-8253-47DF-B32E-474422912EB9}" ma:internalName="LastPreviewedByLookup" ma:readOnly="true" ma:showField="LastPreview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3DA286C3-8253-47DF-B32E-474422912EB9}" ma:internalName="LastPreviewTimeLookup" ma:readOnly="true" ma:showField="LastPreview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3DA286C3-8253-47DF-B32E-474422912EB9}" ma:internalName="LastPreviewVersionLookup" ma:readOnly="true" ma:showField="LastPreview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3DA286C3-8253-47DF-B32E-474422912EB9}" ma:internalName="LastPublishErrorLookup" ma:readOnly="true" ma:showField="LastPublish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3DA286C3-8253-47DF-B32E-474422912EB9}" ma:internalName="LastPublishResultLookup" ma:readOnly="true" ma:showField="LastPublish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3DA286C3-8253-47DF-B32E-474422912EB9}" ma:internalName="LastPublishAttemptDateLookup" ma:readOnly="true" ma:showField="LastPublish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3DA286C3-8253-47DF-B32E-474422912EB9}" ma:internalName="LastPublishedByLookup" ma:readOnly="true" ma:showField="LastPublish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3DA286C3-8253-47DF-B32E-474422912EB9}" ma:internalName="LastPublishTimeLookup" ma:readOnly="true" ma:showField="LastPublish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3DA286C3-8253-47DF-B32E-474422912EB9}" ma:internalName="LastPublishVersionLookup" ma:readOnly="true" ma:showField="LastPublish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6B57C37B-444B-4091-86C3-AD74C650108F}" ma:internalName="LocLastLocAttemptVersionLookup" ma:readOnly="false" ma:showField="LastLocAttemptVersion" ma:web="b588bf57-8ba0-468c-9088-7d67b55c7039">
      <xsd:simpleType>
        <xsd:restriction base="dms:Lookup"/>
      </xsd:simpleType>
    </xsd:element>
    <xsd:element name="LocLastLocAttemptVersionTypeLookup" ma:index="71" nillable="true" ma:displayName="Loc Last Loc Attempt Version Type" ma:default="" ma:list="{6B57C37B-444B-4091-86C3-AD74C650108F}" ma:internalName="LocLastLocAttemptVersionTypeLookup" ma:readOnly="true" ma:showField="LastLocAttemptVersionType" ma:web="b588bf57-8ba0-468c-9088-7d67b55c7039">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6B57C37B-444B-4091-86C3-AD74C650108F}" ma:internalName="LocNewPublishedVersionLookup" ma:readOnly="true" ma:showField="NewPublishedVersion" ma:web="b588bf57-8ba0-468c-9088-7d67b55c7039">
      <xsd:simpleType>
        <xsd:restriction base="dms:Lookup"/>
      </xsd:simpleType>
    </xsd:element>
    <xsd:element name="LocOverallHandbackStatusLookup" ma:index="75" nillable="true" ma:displayName="Loc Overall Handback Status" ma:default="" ma:list="{6B57C37B-444B-4091-86C3-AD74C650108F}" ma:internalName="LocOverallHandbackStatusLookup" ma:readOnly="true" ma:showField="OverallHandbackStatus" ma:web="b588bf57-8ba0-468c-9088-7d67b55c7039">
      <xsd:simpleType>
        <xsd:restriction base="dms:Lookup"/>
      </xsd:simpleType>
    </xsd:element>
    <xsd:element name="LocOverallLocStatusLookup" ma:index="76" nillable="true" ma:displayName="Loc Overall Localize Status" ma:default="" ma:list="{6B57C37B-444B-4091-86C3-AD74C650108F}" ma:internalName="LocOverallLocStatusLookup" ma:readOnly="true" ma:showField="OverallLocStatus" ma:web="b588bf57-8ba0-468c-9088-7d67b55c7039">
      <xsd:simpleType>
        <xsd:restriction base="dms:Lookup"/>
      </xsd:simpleType>
    </xsd:element>
    <xsd:element name="LocOverallPreviewStatusLookup" ma:index="77" nillable="true" ma:displayName="Loc Overall Preview Status" ma:default="" ma:list="{6B57C37B-444B-4091-86C3-AD74C650108F}" ma:internalName="LocOverallPreviewStatusLookup" ma:readOnly="true" ma:showField="OverallPreviewStatus" ma:web="b588bf57-8ba0-468c-9088-7d67b55c7039">
      <xsd:simpleType>
        <xsd:restriction base="dms:Lookup"/>
      </xsd:simpleType>
    </xsd:element>
    <xsd:element name="LocOverallPublishStatusLookup" ma:index="78" nillable="true" ma:displayName="Loc Overall Publish Status" ma:default="" ma:list="{6B57C37B-444B-4091-86C3-AD74C650108F}" ma:internalName="LocOverallPublishStatusLookup" ma:readOnly="true" ma:showField="OverallPublishStatus" ma:web="b588bf57-8ba0-468c-9088-7d67b55c7039">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6B57C37B-444B-4091-86C3-AD74C650108F}" ma:internalName="LocProcessedForHandoffsLookup" ma:readOnly="true" ma:showField="ProcessedForHandoffs" ma:web="b588bf57-8ba0-468c-9088-7d67b55c7039">
      <xsd:simpleType>
        <xsd:restriction base="dms:Lookup"/>
      </xsd:simpleType>
    </xsd:element>
    <xsd:element name="LocProcessedForMarketsLookup" ma:index="81" nillable="true" ma:displayName="Loc Processed For Markets" ma:default="" ma:list="{6B57C37B-444B-4091-86C3-AD74C650108F}" ma:internalName="LocProcessedForMarketsLookup" ma:readOnly="true" ma:showField="ProcessedForMarkets" ma:web="b588bf57-8ba0-468c-9088-7d67b55c7039">
      <xsd:simpleType>
        <xsd:restriction base="dms:Lookup"/>
      </xsd:simpleType>
    </xsd:element>
    <xsd:element name="LocPublishedDependentAssetsLookup" ma:index="82" nillable="true" ma:displayName="Loc Published Dependent Assets" ma:default="" ma:list="{6B57C37B-444B-4091-86C3-AD74C650108F}" ma:internalName="LocPublishedDependentAssetsLookup" ma:readOnly="true" ma:showField="PublishedDependentAssets" ma:web="b588bf57-8ba0-468c-9088-7d67b55c7039">
      <xsd:simpleType>
        <xsd:restriction base="dms:Lookup"/>
      </xsd:simpleType>
    </xsd:element>
    <xsd:element name="LocPublishedLinkedAssetsLookup" ma:index="83" nillable="true" ma:displayName="Loc Published Linked Assets" ma:default="" ma:list="{6B57C37B-444B-4091-86C3-AD74C650108F}" ma:internalName="LocPublishedLinkedAssetsLookup" ma:readOnly="true" ma:showField="PublishedLinkedAssets" ma:web="b588bf57-8ba0-468c-9088-7d67b55c7039">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4369e605-1431-4f9e-a604-c7d16fa1a7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F11A2EFD-B154-4910-9A6A-203D18A8C4F1}" ma:internalName="Markets" ma:readOnly="false" ma:showField="MarketNa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3DA286C3-8253-47DF-B32E-474422912EB9}" ma:internalName="NumOfRatingsLookup" ma:readOnly="true" ma:showField="NumOfRating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3DA286C3-8253-47DF-B32E-474422912EB9}" ma:internalName="PublishStatusLookup" ma:readOnly="false" ma:showField="PublishStatu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b2e536f2-3e7b-4689-bd5c-6d869e5e38fb}"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083571ef-0dda-4d55-a857-683ecd66090e}" ma:internalName="TaxCatchAll" ma:showField="CatchAllData"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083571ef-0dda-4d55-a857-683ecd66090e}" ma:internalName="TaxCatchAllLabel" ma:readOnly="true" ma:showField="CatchAllDataLabel"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b588bf57-8ba0-468c-9088-7d67b55c7039" xsi:nil="true"/>
    <AssetExpire xmlns="b588bf57-8ba0-468c-9088-7d67b55c7039">2029-01-01T08:00:00+00:00</AssetExpire>
    <CampaignTagsTaxHTField0 xmlns="b588bf57-8ba0-468c-9088-7d67b55c7039">
      <Terms xmlns="http://schemas.microsoft.com/office/infopath/2007/PartnerControls"/>
    </CampaignTagsTaxHTField0>
    <IntlLangReviewDate xmlns="b588bf57-8ba0-468c-9088-7d67b55c7039" xsi:nil="true"/>
    <TPFriendlyName xmlns="b588bf57-8ba0-468c-9088-7d67b55c7039" xsi:nil="true"/>
    <IntlLangReview xmlns="b588bf57-8ba0-468c-9088-7d67b55c7039">false</IntlLangReview>
    <LocLastLocAttemptVersionLookup xmlns="b588bf57-8ba0-468c-9088-7d67b55c7039">855022</LocLastLocAttemptVersionLookup>
    <PolicheckWords xmlns="b588bf57-8ba0-468c-9088-7d67b55c7039" xsi:nil="true"/>
    <SubmitterId xmlns="b588bf57-8ba0-468c-9088-7d67b55c7039" xsi:nil="true"/>
    <AcquiredFrom xmlns="b588bf57-8ba0-468c-9088-7d67b55c7039">Internal MS</AcquiredFrom>
    <EditorialStatus xmlns="b588bf57-8ba0-468c-9088-7d67b55c7039">Complete</EditorialStatus>
    <Markets xmlns="b588bf57-8ba0-468c-9088-7d67b55c7039"/>
    <OriginAsset xmlns="b588bf57-8ba0-468c-9088-7d67b55c7039" xsi:nil="true"/>
    <AssetStart xmlns="b588bf57-8ba0-468c-9088-7d67b55c7039">2012-08-31T08:50:00+00:00</AssetStart>
    <FriendlyTitle xmlns="b588bf57-8ba0-468c-9088-7d67b55c7039" xsi:nil="true"/>
    <MarketSpecific xmlns="b588bf57-8ba0-468c-9088-7d67b55c7039">false</MarketSpecific>
    <TPNamespace xmlns="b588bf57-8ba0-468c-9088-7d67b55c7039" xsi:nil="true"/>
    <PublishStatusLookup xmlns="b588bf57-8ba0-468c-9088-7d67b55c7039">
      <Value>338369</Value>
    </PublishStatusLookup>
    <APAuthor xmlns="b588bf57-8ba0-468c-9088-7d67b55c7039">
      <UserInfo>
        <DisplayName>REDMOND\kristaa</DisplayName>
        <AccountId>136</AccountId>
        <AccountType/>
      </UserInfo>
    </APAuthor>
    <TPCommandLine xmlns="b588bf57-8ba0-468c-9088-7d67b55c7039" xsi:nil="true"/>
    <IntlLangReviewer xmlns="b588bf57-8ba0-468c-9088-7d67b55c7039" xsi:nil="true"/>
    <OpenTemplate xmlns="b588bf57-8ba0-468c-9088-7d67b55c7039">true</OpenTemplate>
    <CSXSubmissionDate xmlns="b588bf57-8ba0-468c-9088-7d67b55c7039" xsi:nil="true"/>
    <TaxCatchAll xmlns="b588bf57-8ba0-468c-9088-7d67b55c7039"/>
    <Manager xmlns="b588bf57-8ba0-468c-9088-7d67b55c7039" xsi:nil="true"/>
    <NumericId xmlns="b588bf57-8ba0-468c-9088-7d67b55c7039" xsi:nil="true"/>
    <ParentAssetId xmlns="b588bf57-8ba0-468c-9088-7d67b55c7039" xsi:nil="true"/>
    <OriginalSourceMarket xmlns="b588bf57-8ba0-468c-9088-7d67b55c7039">english</OriginalSourceMarket>
    <ApprovalStatus xmlns="b588bf57-8ba0-468c-9088-7d67b55c7039">InProgress</ApprovalStatus>
    <TPComponent xmlns="b588bf57-8ba0-468c-9088-7d67b55c7039" xsi:nil="true"/>
    <EditorialTags xmlns="b588bf57-8ba0-468c-9088-7d67b55c7039" xsi:nil="true"/>
    <TPExecutable xmlns="b588bf57-8ba0-468c-9088-7d67b55c7039" xsi:nil="true"/>
    <TPLaunchHelpLink xmlns="b588bf57-8ba0-468c-9088-7d67b55c7039" xsi:nil="true"/>
    <LocComments xmlns="b588bf57-8ba0-468c-9088-7d67b55c7039" xsi:nil="true"/>
    <LocRecommendedHandoff xmlns="b588bf57-8ba0-468c-9088-7d67b55c7039" xsi:nil="true"/>
    <SourceTitle xmlns="b588bf57-8ba0-468c-9088-7d67b55c7039" xsi:nil="true"/>
    <CSXUpdate xmlns="b588bf57-8ba0-468c-9088-7d67b55c7039">false</CSXUpdate>
    <IntlLocPriority xmlns="b588bf57-8ba0-468c-9088-7d67b55c7039" xsi:nil="true"/>
    <UAProjectedTotalWords xmlns="b588bf57-8ba0-468c-9088-7d67b55c7039" xsi:nil="true"/>
    <AssetType xmlns="b588bf57-8ba0-468c-9088-7d67b55c7039">TP</AssetType>
    <MachineTranslated xmlns="b588bf57-8ba0-468c-9088-7d67b55c7039">false</MachineTranslated>
    <OutputCachingOn xmlns="b588bf57-8ba0-468c-9088-7d67b55c7039">false</OutputCachingOn>
    <TemplateStatus xmlns="b588bf57-8ba0-468c-9088-7d67b55c7039">Complete</TemplateStatus>
    <IsSearchable xmlns="b588bf57-8ba0-468c-9088-7d67b55c7039">true</IsSearchable>
    <ContentItem xmlns="b588bf57-8ba0-468c-9088-7d67b55c7039" xsi:nil="true"/>
    <HandoffToMSDN xmlns="b588bf57-8ba0-468c-9088-7d67b55c7039" xsi:nil="true"/>
    <ShowIn xmlns="b588bf57-8ba0-468c-9088-7d67b55c7039">Show everywhere</ShowIn>
    <ThumbnailAssetId xmlns="b588bf57-8ba0-468c-9088-7d67b55c7039" xsi:nil="true"/>
    <UALocComments xmlns="b588bf57-8ba0-468c-9088-7d67b55c7039" xsi:nil="true"/>
    <UALocRecommendation xmlns="b588bf57-8ba0-468c-9088-7d67b55c7039">Localize</UALocRecommendation>
    <LastModifiedDateTime xmlns="b588bf57-8ba0-468c-9088-7d67b55c7039" xsi:nil="true"/>
    <LegacyData xmlns="b588bf57-8ba0-468c-9088-7d67b55c7039" xsi:nil="true"/>
    <LocManualTestRequired xmlns="b588bf57-8ba0-468c-9088-7d67b55c7039">false</LocManualTestRequired>
    <LocMarketGroupTiers2 xmlns="b588bf57-8ba0-468c-9088-7d67b55c7039" xsi:nil="true"/>
    <ClipArtFilename xmlns="b588bf57-8ba0-468c-9088-7d67b55c7039" xsi:nil="true"/>
    <TPApplication xmlns="b588bf57-8ba0-468c-9088-7d67b55c7039" xsi:nil="true"/>
    <CSXHash xmlns="b588bf57-8ba0-468c-9088-7d67b55c7039" xsi:nil="true"/>
    <DirectSourceMarket xmlns="b588bf57-8ba0-468c-9088-7d67b55c7039">english</DirectSourceMarket>
    <PrimaryImageGen xmlns="b588bf57-8ba0-468c-9088-7d67b55c7039">true</PrimaryImageGen>
    <PlannedPubDate xmlns="b588bf57-8ba0-468c-9088-7d67b55c7039" xsi:nil="true"/>
    <CSXSubmissionMarket xmlns="b588bf57-8ba0-468c-9088-7d67b55c7039" xsi:nil="true"/>
    <Downloads xmlns="b588bf57-8ba0-468c-9088-7d67b55c7039">0</Downloads>
    <ArtSampleDocs xmlns="b588bf57-8ba0-468c-9088-7d67b55c7039" xsi:nil="true"/>
    <TrustLevel xmlns="b588bf57-8ba0-468c-9088-7d67b55c7039">1 Microsoft Managed Content</TrustLevel>
    <BlockPublish xmlns="b588bf57-8ba0-468c-9088-7d67b55c7039">false</BlockPublish>
    <TPLaunchHelpLinkType xmlns="b588bf57-8ba0-468c-9088-7d67b55c7039">Template</TPLaunchHelpLinkType>
    <LocalizationTagsTaxHTField0 xmlns="b588bf57-8ba0-468c-9088-7d67b55c7039">
      <Terms xmlns="http://schemas.microsoft.com/office/infopath/2007/PartnerControls"/>
    </LocalizationTagsTaxHTField0>
    <BusinessGroup xmlns="b588bf57-8ba0-468c-9088-7d67b55c7039" xsi:nil="true"/>
    <Providers xmlns="b588bf57-8ba0-468c-9088-7d67b55c7039" xsi:nil="true"/>
    <TemplateTemplateType xmlns="b588bf57-8ba0-468c-9088-7d67b55c7039">PowerPoint Presentation Template</TemplateTemplateType>
    <TimesCloned xmlns="b588bf57-8ba0-468c-9088-7d67b55c7039" xsi:nil="true"/>
    <TPAppVersion xmlns="b588bf57-8ba0-468c-9088-7d67b55c7039" xsi:nil="true"/>
    <VoteCount xmlns="b588bf57-8ba0-468c-9088-7d67b55c7039" xsi:nil="true"/>
    <FeatureTagsTaxHTField0 xmlns="b588bf57-8ba0-468c-9088-7d67b55c7039">
      <Terms xmlns="http://schemas.microsoft.com/office/infopath/2007/PartnerControls"/>
    </FeatureTagsTaxHTField0>
    <Provider xmlns="b588bf57-8ba0-468c-9088-7d67b55c7039" xsi:nil="true"/>
    <UACurrentWords xmlns="b588bf57-8ba0-468c-9088-7d67b55c7039" xsi:nil="true"/>
    <AssetId xmlns="b588bf57-8ba0-468c-9088-7d67b55c7039">TP103431346</AssetId>
    <TPClientViewer xmlns="b588bf57-8ba0-468c-9088-7d67b55c7039" xsi:nil="true"/>
    <DSATActionTaken xmlns="b588bf57-8ba0-468c-9088-7d67b55c7039" xsi:nil="true"/>
    <APEditor xmlns="b588bf57-8ba0-468c-9088-7d67b55c7039">
      <UserInfo>
        <DisplayName/>
        <AccountId xsi:nil="true"/>
        <AccountType/>
      </UserInfo>
    </APEditor>
    <TPInstallLocation xmlns="b588bf57-8ba0-468c-9088-7d67b55c7039" xsi:nil="true"/>
    <OOCacheId xmlns="b588bf57-8ba0-468c-9088-7d67b55c7039" xsi:nil="true"/>
    <IsDeleted xmlns="b588bf57-8ba0-468c-9088-7d67b55c7039">false</IsDeleted>
    <PublishTargets xmlns="b588bf57-8ba0-468c-9088-7d67b55c7039">OfficeOnlineVNext</PublishTargets>
    <ApprovalLog xmlns="b588bf57-8ba0-468c-9088-7d67b55c7039" xsi:nil="true"/>
    <BugNumber xmlns="b588bf57-8ba0-468c-9088-7d67b55c7039" xsi:nil="true"/>
    <CrawlForDependencies xmlns="b588bf57-8ba0-468c-9088-7d67b55c7039">false</CrawlForDependencies>
    <InternalTagsTaxHTField0 xmlns="b588bf57-8ba0-468c-9088-7d67b55c7039">
      <Terms xmlns="http://schemas.microsoft.com/office/infopath/2007/PartnerControls"/>
    </InternalTagsTaxHTField0>
    <LastHandOff xmlns="b588bf57-8ba0-468c-9088-7d67b55c7039" xsi:nil="true"/>
    <Milestone xmlns="b588bf57-8ba0-468c-9088-7d67b55c7039" xsi:nil="true"/>
    <OriginalRelease xmlns="b588bf57-8ba0-468c-9088-7d67b55c7039">15</OriginalRelease>
    <RecommendationsModifier xmlns="b588bf57-8ba0-468c-9088-7d67b55c7039" xsi:nil="true"/>
    <ScenarioTagsTaxHTField0 xmlns="b588bf57-8ba0-468c-9088-7d67b55c7039">
      <Terms xmlns="http://schemas.microsoft.com/office/infopath/2007/PartnerControls"/>
    </ScenarioTagsTaxHTField0>
    <UANotes xmlns="b588bf57-8ba0-468c-9088-7d67b55c7039" xsi:nil="true"/>
  </documentManagement>
</p:properties>
</file>

<file path=customXml/itemProps1.xml><?xml version="1.0" encoding="utf-8"?>
<ds:datastoreItem xmlns:ds="http://schemas.openxmlformats.org/officeDocument/2006/customXml" ds:itemID="{83723C8C-819F-4B65-96D1-6D9DFC569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8bf57-8ba0-468c-9088-7d67b55c7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CC657F-4E7F-4C95-8D66-773E2803F69C}">
  <ds:schemaRefs>
    <ds:schemaRef ds:uri="http://schemas.microsoft.com/sharepoint/v3/contenttype/forms"/>
  </ds:schemaRefs>
</ds:datastoreItem>
</file>

<file path=customXml/itemProps3.xml><?xml version="1.0" encoding="utf-8"?>
<ds:datastoreItem xmlns:ds="http://schemas.openxmlformats.org/officeDocument/2006/customXml" ds:itemID="{78E6BE00-DBCA-405A-B5FF-9A5F32AB1AA0}">
  <ds:schemaRef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b588bf57-8ba0-468c-9088-7d67b55c70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tf03431374</Template>
  <TotalTime>0</TotalTime>
  <Words>1321</Words>
  <Application>Microsoft Office PowerPoint</Application>
  <PresentationFormat>Ευρεία οθόνη</PresentationFormat>
  <Paragraphs>124</Paragraphs>
  <Slides>16</Slides>
  <Notes>14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Book Antiqua</vt:lpstr>
      <vt:lpstr>Calibri</vt:lpstr>
      <vt:lpstr>Segoe UI</vt:lpstr>
      <vt:lpstr>Symbol</vt:lpstr>
      <vt:lpstr>Times New Roman</vt:lpstr>
      <vt:lpstr>Sales Direction 16X9</vt:lpstr>
      <vt:lpstr>Ο ρόλος Ελλάδας &amp; Κύπρου στη ΝΑ Μεσόγειο : Γεωπολιτικές και Ενεργειακές Προκλήσεις</vt:lpstr>
      <vt:lpstr>ΜΕΤΑΣΧΗΜΑΤΙΣΜΟΣ ΑΓΟΡΩΝ ΕΝΕΡΓΕΙΑΣ</vt:lpstr>
      <vt:lpstr>ΜΕΤΑΣΧΗΜΑΤΙΣΜΟΣ ΑΓΟΡΩΝ ΕΝΕΡΓΕΙΑΣ</vt:lpstr>
      <vt:lpstr>ΔΡΑΣΤΗΡΙΟΠΟΙΗΣΗ ΤΗΣ ΔΕΗ Α.Ε. ΣΤΗΝ ΠΕΡΙΟΧΗ ΤΗΣ Ν.Α. ΜΕΣΟΓΕΙΟΥ</vt:lpstr>
      <vt:lpstr>ΔΡΑΣΤΗΡΙΟΠΟΙΗΣΗ ΤΗΣ ΔΕΗ Α.Ε. ΣΤΗΝ ΠΕΡΙΟΧΗ ΤΗΣ Ν.Α. ΜΕΣΟΓΕΙΟΥ</vt:lpstr>
      <vt:lpstr>Πλάνο Δράσεων Εταιρικής Ανάπτυξης 2017-2018</vt:lpstr>
      <vt:lpstr>Πλάνο Δράσεων Εταιρικής Ανάπτυξης 2017-2018</vt:lpstr>
      <vt:lpstr>Πλάνο Δράσεων Εταιρικής Ανάπτυξης 2017-2018</vt:lpstr>
      <vt:lpstr>Πλάνο Δράσεων Εταιρικής Ανάπτυξης 2017-2018</vt:lpstr>
      <vt:lpstr>Πλάνο Δράσεων Εταιρικής Ανάπτυξης 2017-2018</vt:lpstr>
      <vt:lpstr>Πλάνο Δράσεων Εταιρικής Ανάπτυξης 2017-2018</vt:lpstr>
      <vt:lpstr>Πλάνο Δράσεων Εταιρικής Ανάπτυξης 2017-2018</vt:lpstr>
      <vt:lpstr>Πλάνο Δράσεων Εταιρικής Ανάπτυξης 2017-2018</vt:lpstr>
      <vt:lpstr>Πλάνο Δράσεων Εταιρικής Ανάπτυξης 2017-2018</vt:lpstr>
      <vt:lpstr>Πλάνο Δράσεων Εταιρικής Ανάπτυξης 2017-2018</vt:lpstr>
      <vt:lpstr>ΤΕΛΟΣ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2017-09-20T07:32:01Z</dcterms:created>
  <dcterms:modified xsi:type="dcterms:W3CDTF">2017-10-02T08:01:15Z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0x010100FE6B03208763A44EB64B9FC8A84B4CC804005E48DE7B391D904E817F9F36E6EFDCBC</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HiddenCategoryTags">
    <vt:lpwstr/>
  </property>
  <property fmtid="{D5CDD505-2E9C-101B-9397-08002B2CF9AE}" pid="9" name="CategoryTags">
    <vt:lpwstr/>
  </property>
  <property fmtid="{D5CDD505-2E9C-101B-9397-08002B2CF9AE}" pid="10" name="CategoryTagsTaxHTField0">
    <vt:lpwstr/>
  </property>
  <property fmtid="{D5CDD505-2E9C-101B-9397-08002B2CF9AE}" pid="11" name="HiddenCategoryTagsTaxHTField0">
    <vt:lpwstr/>
  </property>
</Properties>
</file>