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328" r:id="rId2"/>
    <p:sldId id="362" r:id="rId3"/>
    <p:sldId id="358" r:id="rId4"/>
    <p:sldId id="368" r:id="rId5"/>
    <p:sldId id="376" r:id="rId6"/>
    <p:sldId id="378" r:id="rId7"/>
    <p:sldId id="380" r:id="rId8"/>
    <p:sldId id="377" r:id="rId9"/>
    <p:sldId id="379" r:id="rId10"/>
    <p:sldId id="369" r:id="rId11"/>
    <p:sldId id="374" r:id="rId12"/>
  </p:sldIdLst>
  <p:sldSz cx="9144000" cy="6858000" type="screen4x3"/>
  <p:notesSz cx="6797675" cy="9928225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99"/>
    <a:srgbClr val="C6D9F1"/>
    <a:srgbClr val="FFFF00"/>
    <a:srgbClr val="00B0F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4660"/>
  </p:normalViewPr>
  <p:slideViewPr>
    <p:cSldViewPr>
      <p:cViewPr>
        <p:scale>
          <a:sx n="63" d="100"/>
          <a:sy n="63" d="100"/>
        </p:scale>
        <p:origin x="-132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DDEBE0B1-E509-4ABB-98FB-B693038D09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02C0EEF-1200-40C5-98BB-C2422E6F0DE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5488736-CB6B-4EBF-912E-140E36934DEF}" type="datetimeFigureOut">
              <a:rPr lang="fr-FR"/>
              <a:pPr>
                <a:defRPr/>
              </a:pPr>
              <a:t>02/10/2017</a:t>
            </a:fld>
            <a:endParaRPr lang="fr-F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4AFD0E55-D9FB-48B5-ACE7-0F681F2CFE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B3DA652F-D798-4460-A41A-1535118336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F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9B4EBC-BA96-40DB-858B-97E6F5E97E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77B947-ECC7-46BE-92C0-897787AB3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A7F3B1-2AF3-4C68-9AAD-10B7D0581F5F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'image des diapositives 1">
            <a:extLst>
              <a:ext uri="{FF2B5EF4-FFF2-40B4-BE49-F238E27FC236}">
                <a16:creationId xmlns:a16="http://schemas.microsoft.com/office/drawing/2014/main" xmlns="" id="{AECF5922-F188-48CD-9A07-A9323DC0B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notes 2">
            <a:extLst>
              <a:ext uri="{FF2B5EF4-FFF2-40B4-BE49-F238E27FC236}">
                <a16:creationId xmlns:a16="http://schemas.microsoft.com/office/drawing/2014/main" xmlns="" id="{854F4C66-CAC7-4534-9E2B-DDD26683F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Espace réservé du numéro de diapositive 3">
            <a:extLst>
              <a:ext uri="{FF2B5EF4-FFF2-40B4-BE49-F238E27FC236}">
                <a16:creationId xmlns:a16="http://schemas.microsoft.com/office/drawing/2014/main" xmlns="" id="{18EECA45-ED1E-4B1B-B56C-BC39C3641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083605-5518-445B-80F0-CD2582D61AD4}" type="slidenum">
              <a:rPr lang="fr-FR" altLang="en-US" smtClean="0">
                <a:latin typeface="Calibri" panose="020F0502020204030204" pitchFamily="34" charset="0"/>
              </a:rPr>
              <a:pPr/>
              <a:t>3</a:t>
            </a:fld>
            <a:endParaRPr lang="fr-F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of </a:t>
            </a:r>
            <a:r>
              <a:rPr lang="fr-FR" dirty="0" err="1"/>
              <a:t>that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A7F3B1-2AF3-4C68-9AAD-10B7D0581F5F}" type="slidenum">
              <a:rPr lang="fr-FR" altLang="en-US" smtClean="0"/>
              <a:pPr>
                <a:defRPr/>
              </a:pPr>
              <a:t>11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xmlns="" val="81060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4A7A7B-40E6-4A23-BBE8-DBECE0328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A33C1-5789-40EF-8C72-BF817A3BD453}" type="datetime1">
              <a:rPr lang="fr-FR"/>
              <a:pPr>
                <a:defRPr/>
              </a:pPr>
              <a:t>02/10/2017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222FF0-E690-41A0-9D11-0D6F86F69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ΠΡΩΤΗ ΕΝΕΡΓΕΙΑΚΗ ΗΜΕΡΙΔΑ ΓΙΑ ΤΗΝ ΔΥΤΙΚΗ ΕΛΛΑΔΑ                                                                                     ΕΔΕΥ -  19 ΔΕΚΕΜΒΡΙΟΥ 2016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354996-D910-4B68-B4AF-410CC0FC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A6515-4DED-424D-9919-FE9BD36E5EC9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xmlns="" val="2604957930"/>
      </p:ext>
    </p:extLst>
  </p:cSld>
  <p:clrMapOvr>
    <a:masterClrMapping/>
  </p:clrMapOvr>
  <p:transition spd="slow" advTm="10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A09B7C-64EC-48AD-B47C-410EE8E2A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79C0B-2B2D-4CC4-BD62-2B20E053084D}" type="datetime1">
              <a:rPr lang="fr-FR"/>
              <a:pPr>
                <a:defRPr/>
              </a:pPr>
              <a:t>02/10/2017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22BF1D-842C-4EC4-A1E3-4976C177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ΠΡΩΤΗ ΕΝΕΡΓΕΙΑΚΗ ΗΜΕΡΙΔΑ ΓΙΑ ΤΗΝ ΔΥΤΙΚΗ ΕΛΛΑΔΑ                                                                                     ΕΔΕΥ -  19 ΔΕΚΕΜΒΡΙΟΥ 2016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415051-AB6D-4848-A874-5A87C0AE1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0AAB9-C59D-434F-BE14-63ACE8331E84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xmlns="" val="2292295047"/>
      </p:ext>
    </p:extLst>
  </p:cSld>
  <p:clrMapOvr>
    <a:masterClrMapping/>
  </p:clrMapOvr>
  <p:transition spd="slow" advTm="10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2D1A84-30C8-490F-B221-B80A826BD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A0857-93A2-4123-8218-15BE8C54141B}" type="datetime1">
              <a:rPr lang="fr-FR"/>
              <a:pPr>
                <a:defRPr/>
              </a:pPr>
              <a:t>02/10/2017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6B5A4A-0CBA-464E-8099-30D3773D0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ΠΡΩΤΗ ΕΝΕΡΓΕΙΑΚΗ ΗΜΕΡΙΔΑ ΓΙΑ ΤΗΝ ΔΥΤΙΚΗ ΕΛΛΑΔΑ                                                                                     ΕΔΕΥ -  19 ΔΕΚΕΜΒΡΙΟΥ 2016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411597-9362-4AD3-AC5E-3ADA9F3D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C55D-732C-46F6-A742-D26621B846C2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xmlns="" val="2076356068"/>
      </p:ext>
    </p:extLst>
  </p:cSld>
  <p:clrMapOvr>
    <a:masterClrMapping/>
  </p:clrMapOvr>
  <p:transition spd="slow" advTm="10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519B44-8301-454C-B909-19362C19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0A318-BF90-4EC8-AAF2-D73B66E32256}" type="datetime1">
              <a:rPr lang="fr-FR"/>
              <a:pPr>
                <a:defRPr/>
              </a:pPr>
              <a:t>02/10/2017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0F483B-1D9A-4AE3-A562-68AD7F7E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ΠΡΩΤΗ ΕΝΕΡΓΕΙΑΚΗ ΗΜΕΡΙΔΑ ΓΙΑ ΤΗΝ ΔΥΤΙΚΗ ΕΛΛΑΔΑ                                                                                     ΕΔΕΥ -  19 ΔΕΚΕΜΒΡΙΟΥ 2016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13DADB-9D96-40CC-A742-39E2FE64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12B90-13D8-4A12-84E4-610F60AA8B11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xmlns="" val="3905888534"/>
      </p:ext>
    </p:extLst>
  </p:cSld>
  <p:clrMapOvr>
    <a:masterClrMapping/>
  </p:clrMapOvr>
  <p:transition spd="slow" advTm="10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5D0AB-7A1E-490D-91E0-5194CBC22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F447B-DB96-475D-A5E5-E156E06F5C36}" type="datetime1">
              <a:rPr lang="fr-FR"/>
              <a:pPr>
                <a:defRPr/>
              </a:pPr>
              <a:t>02/10/2017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1C2CA9-5DBE-4ACC-98FF-C3FD47DA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ΠΡΩΤΗ ΕΝΕΡΓΕΙΑΚΗ ΗΜΕΡΙΔΑ ΓΙΑ ΤΗΝ ΔΥΤΙΚΗ ΕΛΛΑΔΑ                                                                                     ΕΔΕΥ -  19 ΔΕΚΕΜΒΡΙΟΥ 2016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692C1-16DB-476D-8FFC-58AAFBC9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15C16-33AD-40BE-A0BE-A0A783E2B80C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xmlns="" val="1288126039"/>
      </p:ext>
    </p:extLst>
  </p:cSld>
  <p:clrMapOvr>
    <a:masterClrMapping/>
  </p:clrMapOvr>
  <p:transition spd="slow" advTm="10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044D688-D243-47D7-A79F-8E937405D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0838A-376D-4CD8-A625-E8987CBB0CB5}" type="datetime1">
              <a:rPr lang="fr-FR"/>
              <a:pPr>
                <a:defRPr/>
              </a:pPr>
              <a:t>02/10/2017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D40F93-3269-4FAA-9520-129566EC0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ΠΡΩΤΗ ΕΝΕΡΓΕΙΑΚΗ ΗΜΕΡΙΔΑ ΓΙΑ ΤΗΝ ΔΥΤΙΚΗ ΕΛΛΑΔΑ                                                                                     ΕΔΕΥ -  19 ΔΕΚΕΜΒΡΙΟΥ 2016</a:t>
            </a: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CD683E7-70BE-42DF-8DA1-EC897DB6F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EA287-E9B6-4D0B-8CEE-BD650F5FE5CA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xmlns="" val="695897458"/>
      </p:ext>
    </p:extLst>
  </p:cSld>
  <p:clrMapOvr>
    <a:masterClrMapping/>
  </p:clrMapOvr>
  <p:transition spd="slow" advTm="10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63A3ED59-EDBA-46AC-BAC5-66D7AD032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C359-6D60-48F8-BBDD-FFF9A52D7486}" type="datetime1">
              <a:rPr lang="fr-FR"/>
              <a:pPr>
                <a:defRPr/>
              </a:pPr>
              <a:t>02/10/2017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E50CE420-4F76-4AFA-AA38-E06A7685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ΠΡΩΤΗ ΕΝΕΡΓΕΙΑΚΗ ΗΜΕΡΙΔΑ ΓΙΑ ΤΗΝ ΔΥΤΙΚΗ ΕΛΛΑΔΑ                                                                                     ΕΔΕΥ -  19 ΔΕΚΕΜΒΡΙΟΥ 2016</a:t>
            </a:r>
            <a:endParaRPr lang="fr-F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3F9E2E7E-0C3A-4C56-907B-1C4282DF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850B0-FE4F-450F-BB49-613C9959D4CC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xmlns="" val="2422664338"/>
      </p:ext>
    </p:extLst>
  </p:cSld>
  <p:clrMapOvr>
    <a:masterClrMapping/>
  </p:clrMapOvr>
  <p:transition spd="slow" advTm="10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55FA8B4D-DA3C-4281-8C53-03B777E7E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03B85-5A54-4338-AD9F-347D740721B0}" type="datetime1">
              <a:rPr lang="fr-FR"/>
              <a:pPr>
                <a:defRPr/>
              </a:pPr>
              <a:t>02/10/2017</a:t>
            </a:fld>
            <a:endParaRPr lang="fr-F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85ED851F-AD47-4F2A-B471-42241B8A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ΠΡΩΤΗ ΕΝΕΡΓΕΙΑΚΗ ΗΜΕΡΙΔΑ ΓΙΑ ΤΗΝ ΔΥΤΙΚΗ ΕΛΛΑΔΑ                                                                                     ΕΔΕΥ -  19 ΔΕΚΕΜΒΡΙΟΥ 2016</a:t>
            </a:r>
            <a:endParaRPr lang="fr-F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1798EB3-5759-4C66-A5B9-C9CF1758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8ABC5-1856-4973-8861-4D16DAB5092C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xmlns="" val="3149575627"/>
      </p:ext>
    </p:extLst>
  </p:cSld>
  <p:clrMapOvr>
    <a:masterClrMapping/>
  </p:clrMapOvr>
  <p:transition spd="slow" advTm="10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A8A3AC5E-754D-4952-8A74-F81DF6607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C0E96-6C9A-4362-80C4-F7A8BE75435C}" type="datetime1">
              <a:rPr lang="fr-FR"/>
              <a:pPr>
                <a:defRPr/>
              </a:pPr>
              <a:t>02/10/2017</a:t>
            </a:fld>
            <a:endParaRPr lang="fr-F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3DA8DE9-5B38-49B6-B65C-21520AC0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ΠΡΩΤΗ ΕΝΕΡΓΕΙΑΚΗ ΗΜΕΡΙΔΑ ΓΙΑ ΤΗΝ ΔΥΤΙΚΗ ΕΛΛΑΔΑ                                                                                     ΕΔΕΥ -  19 ΔΕΚΕΜΒΡΙΟΥ 2016</a:t>
            </a:r>
            <a:endParaRPr lang="fr-F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24D3F475-CD57-4236-9D6A-2007EB1F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8D59-A0F0-461F-AA71-E8A1A1557309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xmlns="" val="1708508479"/>
      </p:ext>
    </p:extLst>
  </p:cSld>
  <p:clrMapOvr>
    <a:masterClrMapping/>
  </p:clrMapOvr>
  <p:transition spd="slow" advTm="10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BC4D4BC-1474-40AE-90FD-D92A31874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665D-8BC7-4B03-A342-82BF0C389E5B}" type="datetime1">
              <a:rPr lang="fr-FR"/>
              <a:pPr>
                <a:defRPr/>
              </a:pPr>
              <a:t>02/10/2017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B36C1DA-F68E-4D32-9B65-7AC953486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ΠΡΩΤΗ ΕΝΕΡΓΕΙΑΚΗ ΗΜΕΡΙΔΑ ΓΙΑ ΤΗΝ ΔΥΤΙΚΗ ΕΛΛΑΔΑ                                                                                     ΕΔΕΥ -  19 ΔΕΚΕΜΒΡΙΟΥ 2016</a:t>
            </a: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C733E31-D937-49E5-8384-CD07AE8D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1C101-D50F-42FE-A4AF-9EC17A8A0EB7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xmlns="" val="1838769295"/>
      </p:ext>
    </p:extLst>
  </p:cSld>
  <p:clrMapOvr>
    <a:masterClrMapping/>
  </p:clrMapOvr>
  <p:transition spd="slow" advTm="10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020E034-8989-4FB4-8A93-EC62AE84A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D035F-745C-4E7A-81D5-C9E36FED7E7E}" type="datetime1">
              <a:rPr lang="fr-FR"/>
              <a:pPr>
                <a:defRPr/>
              </a:pPr>
              <a:t>02/10/2017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77E679F-2B39-4981-B3C3-416BD737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ΠΡΩΤΗ ΕΝΕΡΓΕΙΑΚΗ ΗΜΕΡΙΔΑ ΓΙΑ ΤΗΝ ΔΥΤΙΚΗ ΕΛΛΑΔΑ                                                                                     ΕΔΕΥ -  19 ΔΕΚΕΜΒΡΙΟΥ 2016</a:t>
            </a: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3C684B7-F671-44FD-8682-5F305F7CE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0364-B21C-4819-98FF-9A81A0EE24AE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xmlns="" val="2333730320"/>
      </p:ext>
    </p:extLst>
  </p:cSld>
  <p:clrMapOvr>
    <a:masterClrMapping/>
  </p:clrMapOvr>
  <p:transition spd="slow" advTm="10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BA49579F-042B-4AD3-BDF3-C7E9957A5D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fr-FR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9D1871B7-CC63-48CE-922C-E1A1DD2A99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fr-F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BB36E6-9B10-401C-A4D8-4F11792C5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A66B06-2CED-474C-B124-4B68626E6D79}" type="datetime1">
              <a:rPr lang="fr-FR"/>
              <a:pPr>
                <a:defRPr/>
              </a:pPr>
              <a:t>02/10/2017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F39608-A50F-4CCC-B136-21A4623CD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l-GR"/>
              <a:t>ΠΡΩΤΗ ΕΝΕΡΓΕΙΑΚΗ ΗΜΕΡΙΔΑ ΓΙΑ ΤΗΝ ΔΥΤΙΚΗ ΕΛΛΑΔΑ                                                                                     ΕΔΕΥ -  19 ΔΕΚΕΜΒΡΙΟΥ 2016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6FB75-4EC7-4915-BA03-FC989D728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6D07AB-1821-4863-AD41-F3DE3D00F95B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0000">
    <p:fade thruBlk="1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xmlns="" id="{17863AD0-E8CB-4AA9-BB88-95CC9B012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31" t="62833" r="21767" b="14960"/>
          <a:stretch>
            <a:fillRect/>
          </a:stretch>
        </p:blipFill>
        <p:spPr bwMode="auto">
          <a:xfrm>
            <a:off x="-107950" y="-26988"/>
            <a:ext cx="10645775" cy="6884988"/>
          </a:xfrm>
          <a:prstGeom prst="rect">
            <a:avLst/>
          </a:prstGeom>
          <a:noFill/>
          <a:ln w="1">
            <a:solidFill>
              <a:srgbClr val="FDEADA">
                <a:alpha val="38039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1">
            <a:extLst>
              <a:ext uri="{FF2B5EF4-FFF2-40B4-BE49-F238E27FC236}">
                <a16:creationId xmlns:a16="http://schemas.microsoft.com/office/drawing/2014/main" xmlns="" id="{8B96D7F4-9869-4315-8E74-89C4219FA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2758083"/>
            <a:ext cx="7632848" cy="98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112" tIns="60056" rIns="120112" bIns="60056" anchor="ctr">
            <a:spAutoFit/>
          </a:bodyPr>
          <a:lstStyle>
            <a:lvl1pPr defTabSz="12001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001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001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001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001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00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00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00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00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C6D9F1"/>
                </a:solidFill>
                <a:cs typeface="Times New Roman" panose="02020603050405020304" pitchFamily="18" charset="0"/>
              </a:rPr>
              <a:t>THE HELLENIC HYDROCARBON RESOURCES MANAGEMENT COMPANY</a:t>
            </a:r>
          </a:p>
        </p:txBody>
      </p:sp>
      <p:sp>
        <p:nvSpPr>
          <p:cNvPr id="3076" name="Rectangle 5">
            <a:extLst>
              <a:ext uri="{FF2B5EF4-FFF2-40B4-BE49-F238E27FC236}">
                <a16:creationId xmlns:a16="http://schemas.microsoft.com/office/drawing/2014/main" xmlns="" id="{45F1FBBB-AF70-420F-9D2E-CF97FF0D1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959475"/>
            <a:ext cx="1008062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112" tIns="60056" rIns="120112" bIns="60056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sz="1050" dirty="0">
                <a:solidFill>
                  <a:srgbClr val="C6D9F1"/>
                </a:solidFill>
                <a:cs typeface="Times New Roman" pitchFamily="18" charset="0"/>
              </a:rPr>
              <a:t>Yannis Bassias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1050" dirty="0">
                <a:solidFill>
                  <a:srgbClr val="C6D9F1"/>
                </a:solidFill>
                <a:cs typeface="Times New Roman" pitchFamily="18" charset="0"/>
              </a:rPr>
              <a:t>President and CEO of HHRM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b="1" dirty="0">
                <a:solidFill>
                  <a:srgbClr val="C6D9F1"/>
                </a:solidFill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</a:t>
            </a:r>
            <a:r>
              <a:rPr lang="en-US" altLang="en-US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www.greekhydrocarbons.gr</a:t>
            </a:r>
            <a:endParaRPr lang="fr-FR" altLang="en-US" sz="1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fr-FR" altLang="en-US" sz="1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fr-FR" altLang="en-US" sz="1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A8859516-4E51-4487-9D8A-4C143BBCA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25254"/>
            <a:ext cx="6192936" cy="78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112" tIns="60056" rIns="120112" bIns="60056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 dirty="0" smtClean="0">
                <a:solidFill>
                  <a:srgbClr val="C6D9F1"/>
                </a:solidFill>
              </a:rPr>
              <a:t>GREECE AND CYPRUS IN THE SOUTHEAST MEDITERRANEAN</a:t>
            </a:r>
            <a:endParaRPr lang="en-US" altLang="en-US" sz="1800" b="1" dirty="0" smtClean="0">
              <a:solidFill>
                <a:srgbClr val="C6D9F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700" i="1" dirty="0">
              <a:solidFill>
                <a:srgbClr val="C6D9F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 dirty="0">
                <a:solidFill>
                  <a:srgbClr val="C6D9F1"/>
                </a:solidFill>
              </a:rPr>
              <a:t>Athens, </a:t>
            </a:r>
            <a:r>
              <a:rPr lang="fr-FR" altLang="en-US" sz="1200" i="1" dirty="0" smtClean="0">
                <a:solidFill>
                  <a:srgbClr val="C6D9F1"/>
                </a:solidFill>
              </a:rPr>
              <a:t>2</a:t>
            </a:r>
            <a:r>
              <a:rPr lang="el-GR" altLang="en-US" sz="1200" i="1" dirty="0" smtClean="0">
                <a:solidFill>
                  <a:srgbClr val="C6D9F1"/>
                </a:solidFill>
              </a:rPr>
              <a:t> </a:t>
            </a:r>
            <a:r>
              <a:rPr lang="fr-FR" altLang="en-US" sz="1200" i="1" dirty="0" err="1" smtClean="0">
                <a:solidFill>
                  <a:srgbClr val="C6D9F1"/>
                </a:solidFill>
              </a:rPr>
              <a:t>October</a:t>
            </a:r>
            <a:r>
              <a:rPr lang="fr-FR" altLang="en-US" sz="1200" i="1" dirty="0" smtClean="0">
                <a:solidFill>
                  <a:srgbClr val="C6D9F1"/>
                </a:solidFill>
              </a:rPr>
              <a:t> </a:t>
            </a:r>
            <a:r>
              <a:rPr lang="el-GR" altLang="en-US" sz="1200" i="1" dirty="0" smtClean="0">
                <a:solidFill>
                  <a:srgbClr val="C6D9F1"/>
                </a:solidFill>
              </a:rPr>
              <a:t>2017</a:t>
            </a:r>
            <a:endParaRPr lang="fr-FR" altLang="en-US" sz="1200" b="1" dirty="0">
              <a:solidFill>
                <a:srgbClr val="C6D9F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endParaRPr lang="fr-FR" altLang="en-US" sz="1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70368" y="354142"/>
            <a:ext cx="8784976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Necessary additional geophysical coverage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19" y="1242634"/>
            <a:ext cx="8856000" cy="470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31">
            <a:extLst>
              <a:ext uri="{FF2B5EF4-FFF2-40B4-BE49-F238E27FC236}">
                <a16:creationId xmlns:a16="http://schemas.microsoft.com/office/drawing/2014/main" xmlns="" id="{11E4166A-4DB7-4F47-B75D-2E5A3B167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6453188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HAEE – O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ΡΟΛΟΣ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ΕΛΛΑΔΑΣ ΚΑΙ ΚΥΠΡΟΥ ΣΤΗΝ ΝΑ ΜΕΣΟΓΕΙΟ</a:t>
            </a: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ΕΛΛΗΝΙΚΗ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ΔΙΑΧΕΙΡΙΣΤΙΚΗ ΕΤΑΙΡΕΙΑ ΥΔΡΟΓΟΝΑΝΘΡΑΚΩΝ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 Οκτωβρίου 2017</a:t>
            </a:r>
            <a:endParaRPr lang="fr-FR" altLang="en-US" sz="10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2477546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Yannis\Desktop\EDEY\GENERAL_PRESS\PRESENTATIONS_EDEY\Nikos_slides\New Pic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7" y="0"/>
            <a:ext cx="9144000" cy="6858000"/>
          </a:xfrm>
          <a:prstGeom prst="rect">
            <a:avLst/>
          </a:prstGeom>
          <a:noFill/>
        </p:spPr>
      </p:pic>
      <p:pic>
        <p:nvPicPr>
          <p:cNvPr id="19" name="Picture 2" descr="C:\Users\Yannis\Desktop\GEOEXPRO GREECE\Over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6975" y="833462"/>
            <a:ext cx="6750050" cy="540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6">
            <a:extLst>
              <a:ext uri="{FF2B5EF4-FFF2-40B4-BE49-F238E27FC236}">
                <a16:creationId xmlns:a16="http://schemas.microsoft.com/office/drawing/2014/main" xmlns="" id="{A3500083-5101-401F-8CA3-E639FB40E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304" y="2780928"/>
            <a:ext cx="2573238" cy="1815882"/>
          </a:xfrm>
          <a:prstGeom prst="rect">
            <a:avLst/>
          </a:prstGeom>
          <a:solidFill>
            <a:srgbClr val="00CC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HHRM considers that in 2020, due to the end of first phase of exploration, the relinquishment of acreage should account for almost 25% of the awarded offshore blocks leading to a bid round rich in data, exploration record and technical awareness</a:t>
            </a:r>
          </a:p>
        </p:txBody>
      </p:sp>
      <p:sp>
        <p:nvSpPr>
          <p:cNvPr id="22" name="Freeform 21"/>
          <p:cNvSpPr/>
          <p:nvPr/>
        </p:nvSpPr>
        <p:spPr>
          <a:xfrm>
            <a:off x="2616547" y="1979786"/>
            <a:ext cx="4394200" cy="3949700"/>
          </a:xfrm>
          <a:custGeom>
            <a:avLst/>
            <a:gdLst>
              <a:gd name="connsiteX0" fmla="*/ 406400 w 4394200"/>
              <a:gd name="connsiteY0" fmla="*/ 0 h 3949700"/>
              <a:gd name="connsiteX1" fmla="*/ 25400 w 4394200"/>
              <a:gd name="connsiteY1" fmla="*/ 1308100 h 3949700"/>
              <a:gd name="connsiteX2" fmla="*/ 50800 w 4394200"/>
              <a:gd name="connsiteY2" fmla="*/ 1803400 h 3949700"/>
              <a:gd name="connsiteX3" fmla="*/ 0 w 4394200"/>
              <a:gd name="connsiteY3" fmla="*/ 1993900 h 3949700"/>
              <a:gd name="connsiteX4" fmla="*/ 25400 w 4394200"/>
              <a:gd name="connsiteY4" fmla="*/ 2857500 h 3949700"/>
              <a:gd name="connsiteX5" fmla="*/ 647700 w 4394200"/>
              <a:gd name="connsiteY5" fmla="*/ 2921000 h 3949700"/>
              <a:gd name="connsiteX6" fmla="*/ 1066800 w 4394200"/>
              <a:gd name="connsiteY6" fmla="*/ 2984500 h 3949700"/>
              <a:gd name="connsiteX7" fmla="*/ 1371600 w 4394200"/>
              <a:gd name="connsiteY7" fmla="*/ 2997200 h 3949700"/>
              <a:gd name="connsiteX8" fmla="*/ 1600200 w 4394200"/>
              <a:gd name="connsiteY8" fmla="*/ 3022600 h 3949700"/>
              <a:gd name="connsiteX9" fmla="*/ 2235200 w 4394200"/>
              <a:gd name="connsiteY9" fmla="*/ 3352800 h 3949700"/>
              <a:gd name="connsiteX10" fmla="*/ 2654300 w 4394200"/>
              <a:gd name="connsiteY10" fmla="*/ 3594100 h 3949700"/>
              <a:gd name="connsiteX11" fmla="*/ 2921000 w 4394200"/>
              <a:gd name="connsiteY11" fmla="*/ 3708400 h 3949700"/>
              <a:gd name="connsiteX12" fmla="*/ 3263900 w 4394200"/>
              <a:gd name="connsiteY12" fmla="*/ 3860800 h 3949700"/>
              <a:gd name="connsiteX13" fmla="*/ 3378200 w 4394200"/>
              <a:gd name="connsiteY13" fmla="*/ 3886200 h 3949700"/>
              <a:gd name="connsiteX14" fmla="*/ 3416300 w 4394200"/>
              <a:gd name="connsiteY14" fmla="*/ 3886200 h 3949700"/>
              <a:gd name="connsiteX15" fmla="*/ 3416300 w 4394200"/>
              <a:gd name="connsiteY15" fmla="*/ 3886200 h 3949700"/>
              <a:gd name="connsiteX16" fmla="*/ 3708400 w 4394200"/>
              <a:gd name="connsiteY16" fmla="*/ 3848100 h 3949700"/>
              <a:gd name="connsiteX17" fmla="*/ 3937000 w 4394200"/>
              <a:gd name="connsiteY17" fmla="*/ 3886200 h 3949700"/>
              <a:gd name="connsiteX18" fmla="*/ 4394200 w 4394200"/>
              <a:gd name="connsiteY18" fmla="*/ 3949700 h 3949700"/>
              <a:gd name="connsiteX19" fmla="*/ 4343400 w 4394200"/>
              <a:gd name="connsiteY19" fmla="*/ 2844800 h 3949700"/>
              <a:gd name="connsiteX20" fmla="*/ 4330700 w 4394200"/>
              <a:gd name="connsiteY20" fmla="*/ 2832100 h 394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94200" h="3949700">
                <a:moveTo>
                  <a:pt x="406400" y="0"/>
                </a:moveTo>
                <a:lnTo>
                  <a:pt x="25400" y="1308100"/>
                </a:lnTo>
                <a:lnTo>
                  <a:pt x="50800" y="1803400"/>
                </a:lnTo>
                <a:lnTo>
                  <a:pt x="0" y="1993900"/>
                </a:lnTo>
                <a:lnTo>
                  <a:pt x="25400" y="2857500"/>
                </a:lnTo>
                <a:lnTo>
                  <a:pt x="647700" y="2921000"/>
                </a:lnTo>
                <a:lnTo>
                  <a:pt x="1066800" y="2984500"/>
                </a:lnTo>
                <a:lnTo>
                  <a:pt x="1371600" y="2997200"/>
                </a:lnTo>
                <a:lnTo>
                  <a:pt x="1600200" y="3022600"/>
                </a:lnTo>
                <a:lnTo>
                  <a:pt x="2235200" y="3352800"/>
                </a:lnTo>
                <a:lnTo>
                  <a:pt x="2654300" y="3594100"/>
                </a:lnTo>
                <a:lnTo>
                  <a:pt x="2921000" y="3708400"/>
                </a:lnTo>
                <a:lnTo>
                  <a:pt x="3263900" y="3860800"/>
                </a:lnTo>
                <a:cubicBezTo>
                  <a:pt x="3302000" y="3869267"/>
                  <a:pt x="3340336" y="3876734"/>
                  <a:pt x="3378200" y="3886200"/>
                </a:cubicBezTo>
                <a:cubicBezTo>
                  <a:pt x="3420316" y="3896729"/>
                  <a:pt x="3416300" y="3913397"/>
                  <a:pt x="3416300" y="3886200"/>
                </a:cubicBezTo>
                <a:lnTo>
                  <a:pt x="3416300" y="3886200"/>
                </a:lnTo>
                <a:lnTo>
                  <a:pt x="3708400" y="3848100"/>
                </a:lnTo>
                <a:lnTo>
                  <a:pt x="3937000" y="3886200"/>
                </a:lnTo>
                <a:lnTo>
                  <a:pt x="4394200" y="3949700"/>
                </a:lnTo>
                <a:lnTo>
                  <a:pt x="4343400" y="2844800"/>
                </a:lnTo>
                <a:lnTo>
                  <a:pt x="4330700" y="2832100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527D612A-1194-4C46-8F3B-004D473FA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390" y="5011082"/>
            <a:ext cx="3263602" cy="1169551"/>
          </a:xfrm>
          <a:prstGeom prst="rect">
            <a:avLst/>
          </a:prstGeom>
          <a:solidFill>
            <a:srgbClr val="00CC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2012 and 2016, on a total offshore area of 205,000 sq km, the industry was attracted by only 5% of the area, leading to applications for exploration in 5 offshore blocs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xmlns="" id="{8A4C29D2-DF03-4EEE-B824-D24634726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150" y="836712"/>
            <a:ext cx="2554188" cy="1815882"/>
          </a:xfrm>
          <a:prstGeom prst="rect">
            <a:avLst/>
          </a:prstGeom>
          <a:solidFill>
            <a:srgbClr val="00CC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end of year 2017 applications for exploration will deal with more than 30% of the entire western Greece offshore area. These applications will cover now around 61% of the acreage that was offered during the bid round of 2014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70368" y="354142"/>
            <a:ext cx="8784976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600" b="1" dirty="0">
                <a:solidFill>
                  <a:schemeClr val="tx2"/>
                </a:solidFill>
                <a:cs typeface="Times New Roman" panose="02020603050405020304" pitchFamily="18" charset="0"/>
              </a:rPr>
              <a:t>Offshore acreage end of 2017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1973" y="2095848"/>
            <a:ext cx="6480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bg1"/>
                </a:solidFill>
              </a:rPr>
              <a:t>Ionian</a:t>
            </a:r>
            <a:endParaRPr lang="fr-FR" sz="105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4828956"/>
            <a:ext cx="1008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err="1">
                <a:solidFill>
                  <a:schemeClr val="bg1"/>
                </a:solidFill>
              </a:rPr>
              <a:t>Southwest</a:t>
            </a:r>
            <a:r>
              <a:rPr lang="fr-FR" sz="105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1050" dirty="0">
                <a:solidFill>
                  <a:schemeClr val="bg1"/>
                </a:solidFill>
              </a:rPr>
              <a:t>of </a:t>
            </a:r>
            <a:r>
              <a:rPr lang="fr-FR" sz="1050" dirty="0" err="1">
                <a:solidFill>
                  <a:schemeClr val="bg1"/>
                </a:solidFill>
              </a:rPr>
              <a:t>Crete</a:t>
            </a:r>
            <a:endParaRPr lang="fr-FR" sz="105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5936" y="4365104"/>
            <a:ext cx="1008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West </a:t>
            </a:r>
          </a:p>
          <a:p>
            <a:pPr algn="ctr"/>
            <a:r>
              <a:rPr lang="fr-FR" sz="1050" dirty="0">
                <a:solidFill>
                  <a:schemeClr val="bg1"/>
                </a:solidFill>
              </a:rPr>
              <a:t>of </a:t>
            </a:r>
            <a:r>
              <a:rPr lang="fr-FR" sz="1050" dirty="0" err="1">
                <a:solidFill>
                  <a:schemeClr val="bg1"/>
                </a:solidFill>
              </a:rPr>
              <a:t>Crete</a:t>
            </a:r>
            <a:endParaRPr lang="fr-FR" sz="105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3648" y="3645024"/>
            <a:ext cx="1071127" cy="646331"/>
          </a:xfrm>
          <a:prstGeom prst="rect">
            <a:avLst/>
          </a:prstGeom>
          <a:noFill/>
          <a:ln w="19050">
            <a:solidFill>
              <a:srgbClr val="FF33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International 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</a:rPr>
              <a:t>Tenders 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xmlns="" id="{11E4166A-4DB7-4F47-B75D-2E5A3B167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6453188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HAEE – O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ΡΟΛΟΣ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ΕΛΛΑΔΑΣ ΚΑΙ ΚΥΠΡΟΥ ΣΤΗΝ ΝΑ ΜΕΣΟΓΕΙΟ</a:t>
            </a: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ΕΛΛΗΝΙΚΗ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ΔΙΑΧΕΙΡΙΣΤΙΚΗ ΕΤΑΙΡΕΙΑ ΥΔΡΟΓΟΝΑΝΘΡΑΚΩΝ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 Οκτωβρίου 2017</a:t>
            </a:r>
            <a:endParaRPr lang="fr-FR" altLang="en-US" sz="10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79734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Yannis\Desktop\EDEY\GENERAL_PRESS\PRESENTATIONS_EDEY\Nikos_slides\New 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70368" y="352971"/>
            <a:ext cx="8784976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libri" pitchFamily="34" charset="0"/>
                <a:cs typeface="Times New Roman" pitchFamily="18" charset="0"/>
              </a:rPr>
              <a:t>The position of Greece in the Mediterranean</a:t>
            </a:r>
          </a:p>
        </p:txBody>
      </p:sp>
      <p:sp>
        <p:nvSpPr>
          <p:cNvPr id="3076" name="Rectangle 1"/>
          <p:cNvSpPr>
            <a:spLocks noChangeArrowheads="1"/>
          </p:cNvSpPr>
          <p:nvPr/>
        </p:nvSpPr>
        <p:spPr bwMode="auto">
          <a:xfrm>
            <a:off x="107950" y="1176338"/>
            <a:ext cx="5543550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42" tIns="914112" rIns="1239447" bIns="0" anchor="ctr">
            <a:spAutoFit/>
          </a:bodyPr>
          <a:lstStyle/>
          <a:p>
            <a:pPr algn="just" eaLnBrk="0" hangingPunct="0"/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n-US" sz="1600"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en-US" sz="1600">
                <a:latin typeface="Calibri" pitchFamily="34" charset="0"/>
                <a:cs typeface="Times New Roman" pitchFamily="18" charset="0"/>
              </a:rPr>
              <a:t/>
            </a:r>
            <a:br>
              <a:rPr lang="en-US" sz="1600">
                <a:latin typeface="Calibri" pitchFamily="34" charset="0"/>
                <a:cs typeface="Times New Roman" pitchFamily="18" charset="0"/>
              </a:rPr>
            </a:br>
            <a:endParaRPr lang="en-US" sz="60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967" y="1340768"/>
            <a:ext cx="8304041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9512" y="4962654"/>
            <a:ext cx="87849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Western part of the Eastern Mediterranean - Eastern part of the Western Mediterranean</a:t>
            </a:r>
          </a:p>
        </p:txBody>
      </p:sp>
      <p:sp>
        <p:nvSpPr>
          <p:cNvPr id="8" name="TextBox 31">
            <a:extLst>
              <a:ext uri="{FF2B5EF4-FFF2-40B4-BE49-F238E27FC236}">
                <a16:creationId xmlns:a16="http://schemas.microsoft.com/office/drawing/2014/main" xmlns="" id="{11E4166A-4DB7-4F47-B75D-2E5A3B167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6453188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HAEE – O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ΡΟΛΟΣ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ΕΛΛΑΔΑΣ ΚΑΙ ΚΥΠΡΟΥ ΣΤΗΝ ΝΑ ΜΕΣΟΓΕΙΟ</a:t>
            </a: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ΕΛΛΗΝΙΚΗ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ΔΙΑΧΕΙΡΙΣΤΙΚΗ ΕΤΑΙΡΕΙΑ ΥΔΡΟΓΟΝΑΝΘΡΑΚΩΝ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 Οκτωβρίου 2017</a:t>
            </a:r>
            <a:endParaRPr lang="fr-FR" altLang="en-US" sz="10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0389313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Users\Yannis\Desktop\EDEY\GENERAL_PRESS\PRESENTATIONS_EDEY\Nikos_slides\New Picture.jpg">
            <a:extLst>
              <a:ext uri="{FF2B5EF4-FFF2-40B4-BE49-F238E27FC236}">
                <a16:creationId xmlns:a16="http://schemas.microsoft.com/office/drawing/2014/main" xmlns="" id="{FF4771B6-EFA3-43D8-9C26-EABD17BE6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>
            <a:extLst>
              <a:ext uri="{FF2B5EF4-FFF2-40B4-BE49-F238E27FC236}">
                <a16:creationId xmlns:a16="http://schemas.microsoft.com/office/drawing/2014/main" xmlns="" id="{E8D9CF6C-576D-411D-9CE4-F1C3EA972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354013"/>
            <a:ext cx="8785225" cy="338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chemeClr val="tx2"/>
                </a:solidFill>
                <a:cs typeface="Times New Roman" panose="02020603050405020304" pitchFamily="18" charset="0"/>
              </a:rPr>
              <a:t>Current situation of acreage</a:t>
            </a:r>
            <a:endParaRPr lang="en-US" altLang="en-US" sz="1600" b="1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xmlns="" id="{ACD69B22-73AF-4318-962B-85C909D84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805488"/>
            <a:ext cx="17287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 sz="1000" i="1">
                <a:solidFill>
                  <a:schemeClr val="bg1"/>
                </a:solidFill>
                <a:latin typeface="Arial" panose="020B0604020202020204" pitchFamily="34" charset="0"/>
              </a:rPr>
              <a:t>ΕΔΕΥ 29 Μαρτίου 2017</a:t>
            </a:r>
            <a:endParaRPr lang="fr-FR" altLang="en-US" sz="10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2" descr="C:\Users\Yannis\Desktop\EDEY\GENERAL_PRESS\PRESENTATIONS_EDEY\Nikos_slides\s03.jpg">
            <a:extLst>
              <a:ext uri="{FF2B5EF4-FFF2-40B4-BE49-F238E27FC236}">
                <a16:creationId xmlns:a16="http://schemas.microsoft.com/office/drawing/2014/main" xmlns="" id="{8FDDE0C5-DE82-4512-B75C-83FAFCA49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72009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D787D6A-D5B7-448E-BDA1-5A25CFB1CAC6}"/>
              </a:ext>
            </a:extLst>
          </p:cNvPr>
          <p:cNvSpPr/>
          <p:nvPr/>
        </p:nvSpPr>
        <p:spPr>
          <a:xfrm>
            <a:off x="971550" y="1052513"/>
            <a:ext cx="7200900" cy="511333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8083C9DD-66B4-42A6-AAEE-B6CDFA482093}"/>
              </a:ext>
            </a:extLst>
          </p:cNvPr>
          <p:cNvCxnSpPr>
            <a:stCxn id="37" idx="0"/>
          </p:cNvCxnSpPr>
          <p:nvPr/>
        </p:nvCxnSpPr>
        <p:spPr>
          <a:xfrm flipH="1" flipV="1">
            <a:off x="1619250" y="2636838"/>
            <a:ext cx="144463" cy="2159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4">
            <a:extLst>
              <a:ext uri="{FF2B5EF4-FFF2-40B4-BE49-F238E27FC236}">
                <a16:creationId xmlns:a16="http://schemas.microsoft.com/office/drawing/2014/main" xmlns="" id="{9EE209BD-721E-4245-B585-E1906EDDE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852738"/>
            <a:ext cx="1873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>
                <a:solidFill>
                  <a:schemeClr val="bg1"/>
                </a:solidFill>
              </a:rPr>
              <a:t>BLOCK 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 i="1">
                <a:solidFill>
                  <a:schemeClr val="bg1"/>
                </a:solidFill>
              </a:rPr>
              <a:t>TOTAL-HELPE-EDISON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A14D1561-0D4D-4EC7-9019-EC89F1E69F36}"/>
              </a:ext>
            </a:extLst>
          </p:cNvPr>
          <p:cNvCxnSpPr>
            <a:stCxn id="40" idx="0"/>
          </p:cNvCxnSpPr>
          <p:nvPr/>
        </p:nvCxnSpPr>
        <p:spPr>
          <a:xfrm flipV="1">
            <a:off x="2195513" y="4005263"/>
            <a:ext cx="649287" cy="8636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8">
            <a:extLst>
              <a:ext uri="{FF2B5EF4-FFF2-40B4-BE49-F238E27FC236}">
                <a16:creationId xmlns:a16="http://schemas.microsoft.com/office/drawing/2014/main" xmlns="" id="{4B0CFEB9-2A1E-4693-856C-462067250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868863"/>
            <a:ext cx="863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>
                <a:solidFill>
                  <a:schemeClr val="bg1"/>
                </a:solidFill>
              </a:rPr>
              <a:t>BlLOCK </a:t>
            </a:r>
            <a:r>
              <a:rPr lang="en-US" altLang="en-US" sz="1100">
                <a:solidFill>
                  <a:schemeClr val="bg1"/>
                </a:solidFill>
              </a:rPr>
              <a:t>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chemeClr val="bg1"/>
                </a:solidFill>
              </a:rPr>
              <a:t>HELPE</a:t>
            </a:r>
            <a:endParaRPr lang="fr-FR" altLang="en-US" sz="1100" i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en-US" sz="1100" i="1">
              <a:solidFill>
                <a:schemeClr val="bg1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0A005E64-B3AF-47BF-9019-033D9FC3C5B4}"/>
              </a:ext>
            </a:extLst>
          </p:cNvPr>
          <p:cNvCxnSpPr/>
          <p:nvPr/>
        </p:nvCxnSpPr>
        <p:spPr>
          <a:xfrm flipV="1">
            <a:off x="1979613" y="3357563"/>
            <a:ext cx="684212" cy="287337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28">
            <a:extLst>
              <a:ext uri="{FF2B5EF4-FFF2-40B4-BE49-F238E27FC236}">
                <a16:creationId xmlns:a16="http://schemas.microsoft.com/office/drawing/2014/main" xmlns="" id="{86265A8B-1E60-4E9D-B4A8-FDB5F5602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429000"/>
            <a:ext cx="10797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 dirty="0">
                <a:solidFill>
                  <a:schemeClr val="bg1"/>
                </a:solidFill>
              </a:rPr>
              <a:t>PATRAIKOS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 i="1" dirty="0">
                <a:solidFill>
                  <a:schemeClr val="bg1"/>
                </a:solidFill>
              </a:rPr>
              <a:t>HELPE-EDISON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028B5F8B-372A-42F2-981E-9D7C7BF078C7}"/>
              </a:ext>
            </a:extLst>
          </p:cNvPr>
          <p:cNvCxnSpPr/>
          <p:nvPr/>
        </p:nvCxnSpPr>
        <p:spPr>
          <a:xfrm flipV="1">
            <a:off x="2195513" y="3644900"/>
            <a:ext cx="649287" cy="50482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33">
            <a:extLst>
              <a:ext uri="{FF2B5EF4-FFF2-40B4-BE49-F238E27FC236}">
                <a16:creationId xmlns:a16="http://schemas.microsoft.com/office/drawing/2014/main" xmlns="" id="{1ACBF175-EA93-4425-82D8-D904B5337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052888"/>
            <a:ext cx="14398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 dirty="0">
                <a:solidFill>
                  <a:schemeClr val="bg1"/>
                </a:solidFill>
              </a:rPr>
              <a:t>KATAKOLON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 i="1" dirty="0">
                <a:solidFill>
                  <a:schemeClr val="bg1"/>
                </a:solidFill>
              </a:rPr>
              <a:t>ENERGEAN OIL &amp; GAS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2BB45A98-C5BD-4A91-A1E3-873877115CDE}"/>
              </a:ext>
            </a:extLst>
          </p:cNvPr>
          <p:cNvCxnSpPr/>
          <p:nvPr/>
        </p:nvCxnSpPr>
        <p:spPr>
          <a:xfrm>
            <a:off x="1547813" y="2205038"/>
            <a:ext cx="144462" cy="144462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4">
            <a:extLst>
              <a:ext uri="{FF2B5EF4-FFF2-40B4-BE49-F238E27FC236}">
                <a16:creationId xmlns:a16="http://schemas.microsoft.com/office/drawing/2014/main" xmlns="" id="{785AD3A8-A781-4D66-B972-BF525DA15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989138"/>
            <a:ext cx="1295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>
                <a:solidFill>
                  <a:schemeClr val="bg1"/>
                </a:solidFill>
              </a:rPr>
              <a:t>BLOCK 1</a:t>
            </a:r>
            <a:endParaRPr lang="fr-FR" altLang="en-US" sz="1100" i="1">
              <a:solidFill>
                <a:schemeClr val="bg1"/>
              </a:solidFill>
            </a:endParaRPr>
          </a:p>
        </p:txBody>
      </p:sp>
      <p:sp>
        <p:nvSpPr>
          <p:cNvPr id="48" name="TextBox 18">
            <a:extLst>
              <a:ext uri="{FF2B5EF4-FFF2-40B4-BE49-F238E27FC236}">
                <a16:creationId xmlns:a16="http://schemas.microsoft.com/office/drawing/2014/main" xmlns="" id="{F12DD112-EAC3-4523-95C5-023D554A3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268413"/>
            <a:ext cx="15843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>
                <a:solidFill>
                  <a:schemeClr val="bg1"/>
                </a:solidFill>
              </a:rPr>
              <a:t>PRINOS</a:t>
            </a:r>
            <a:endParaRPr lang="en-US" altLang="en-US" sz="11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 i="1">
                <a:solidFill>
                  <a:schemeClr val="bg1"/>
                </a:solidFill>
              </a:rPr>
              <a:t>ENERGEAN OIL &amp; GAS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A0348FC4-BF2C-4AD5-9D97-DE49F593F935}"/>
              </a:ext>
            </a:extLst>
          </p:cNvPr>
          <p:cNvCxnSpPr/>
          <p:nvPr/>
        </p:nvCxnSpPr>
        <p:spPr>
          <a:xfrm>
            <a:off x="3995738" y="1700213"/>
            <a:ext cx="647700" cy="21590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839A50EB-F52A-43E5-ACFF-E6AE099DB7C6}"/>
              </a:ext>
            </a:extLst>
          </p:cNvPr>
          <p:cNvCxnSpPr/>
          <p:nvPr/>
        </p:nvCxnSpPr>
        <p:spPr>
          <a:xfrm flipH="1">
            <a:off x="5076825" y="1700213"/>
            <a:ext cx="71438" cy="288925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18">
            <a:extLst>
              <a:ext uri="{FF2B5EF4-FFF2-40B4-BE49-F238E27FC236}">
                <a16:creationId xmlns:a16="http://schemas.microsoft.com/office/drawing/2014/main" xmlns="" id="{3328CDA5-A9F2-4FF0-BD7C-06FFA35DF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439863"/>
            <a:ext cx="11525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chemeClr val="bg1"/>
                </a:solidFill>
              </a:rPr>
              <a:t>HELPE-CALFRAC</a:t>
            </a:r>
            <a:endParaRPr lang="fr-FR" altLang="en-US" sz="1100" i="1">
              <a:solidFill>
                <a:schemeClr val="bg1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C1BA0CAA-590C-4A03-A83C-3088665E3196}"/>
              </a:ext>
            </a:extLst>
          </p:cNvPr>
          <p:cNvCxnSpPr/>
          <p:nvPr/>
        </p:nvCxnSpPr>
        <p:spPr>
          <a:xfrm flipH="1">
            <a:off x="4716463" y="1700213"/>
            <a:ext cx="431800" cy="144462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53BA8704-8D40-4399-AB45-AB226FC2B14B}"/>
              </a:ext>
            </a:extLst>
          </p:cNvPr>
          <p:cNvCxnSpPr/>
          <p:nvPr/>
        </p:nvCxnSpPr>
        <p:spPr>
          <a:xfrm flipH="1">
            <a:off x="3082925" y="3560763"/>
            <a:ext cx="936625" cy="127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35">
            <a:extLst>
              <a:ext uri="{FF2B5EF4-FFF2-40B4-BE49-F238E27FC236}">
                <a16:creationId xmlns:a16="http://schemas.microsoft.com/office/drawing/2014/main" xmlns="" id="{E40723D8-DE48-4278-A238-CFA688A81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3429000"/>
            <a:ext cx="14398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/>
              <a:t>NW</a:t>
            </a:r>
            <a:r>
              <a:rPr lang="el-GR" altLang="en-US" sz="1100"/>
              <a:t> </a:t>
            </a:r>
            <a:r>
              <a:rPr lang="fr-FR" altLang="en-US" sz="1100"/>
              <a:t>PELOPONNESE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i="1"/>
              <a:t>HELPE</a:t>
            </a:r>
            <a:endParaRPr lang="fr-FR" altLang="en-US" sz="1100" i="1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A179D423-C62C-4824-9FD8-CC32CAEA8206}"/>
              </a:ext>
            </a:extLst>
          </p:cNvPr>
          <p:cNvCxnSpPr>
            <a:stCxn id="56" idx="1"/>
          </p:cNvCxnSpPr>
          <p:nvPr/>
        </p:nvCxnSpPr>
        <p:spPr>
          <a:xfrm flipH="1">
            <a:off x="2916238" y="2995613"/>
            <a:ext cx="863600" cy="73025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45">
            <a:extLst>
              <a:ext uri="{FF2B5EF4-FFF2-40B4-BE49-F238E27FC236}">
                <a16:creationId xmlns:a16="http://schemas.microsoft.com/office/drawing/2014/main" xmlns="" id="{59CB15B4-461C-424D-BB4B-341242F0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2781300"/>
            <a:ext cx="20875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/>
              <a:t>AITOLOAKARNANIA</a:t>
            </a:r>
            <a:endParaRPr lang="el-GR" altLang="en-US" sz="11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 i="1"/>
              <a:t>ENERGEAN OIL &amp;GAS</a:t>
            </a:r>
            <a:endParaRPr lang="fr-FR" altLang="en-US" sz="1100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593EC7AD-D86B-40DD-BD68-6D7C7EADA41D}"/>
              </a:ext>
            </a:extLst>
          </p:cNvPr>
          <p:cNvCxnSpPr/>
          <p:nvPr/>
        </p:nvCxnSpPr>
        <p:spPr>
          <a:xfrm flipH="1">
            <a:off x="2771775" y="2492375"/>
            <a:ext cx="863600" cy="288925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47">
            <a:extLst>
              <a:ext uri="{FF2B5EF4-FFF2-40B4-BE49-F238E27FC236}">
                <a16:creationId xmlns:a16="http://schemas.microsoft.com/office/drawing/2014/main" xmlns="" id="{BE651809-EB57-47A3-B350-17966A2C9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2349500"/>
            <a:ext cx="13319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/>
              <a:t>ARTA-PREVEZA</a:t>
            </a:r>
            <a:endParaRPr lang="el-GR" altLang="en-US" sz="11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i="1"/>
              <a:t>HELPE</a:t>
            </a:r>
            <a:endParaRPr lang="fr-FR" altLang="en-US" sz="1100" i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en-US" sz="110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BFDBED45-156B-434A-A1CE-2E554034F68F}"/>
              </a:ext>
            </a:extLst>
          </p:cNvPr>
          <p:cNvCxnSpPr/>
          <p:nvPr/>
        </p:nvCxnSpPr>
        <p:spPr>
          <a:xfrm flipH="1">
            <a:off x="2555875" y="1916113"/>
            <a:ext cx="863600" cy="504825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49">
            <a:extLst>
              <a:ext uri="{FF2B5EF4-FFF2-40B4-BE49-F238E27FC236}">
                <a16:creationId xmlns:a16="http://schemas.microsoft.com/office/drawing/2014/main" xmlns="" id="{23D404F2-13AC-48BD-A712-B92DB401A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700213"/>
            <a:ext cx="165576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/>
              <a:t>IOANNINA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 i="1"/>
              <a:t>REPSOL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100" i="1"/>
              <a:t>ENERGEAN OIL &amp;GAS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xmlns="" id="{11E4166A-4DB7-4F47-B75D-2E5A3B167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6453188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HAEE – O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ΡΟΛΟΣ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ΕΛΛΑΔΑΣ ΚΑΙ ΚΥΠΡΟΥ ΣΤΗΝ ΝΑ ΜΕΣΟΓΕΙΟ</a:t>
            </a: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ΕΛΛΗΝΙΚΗ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ΔΙΑΧΕΙΡΙΣΤΙΚΗ ΕΤΑΙΡΕΙΑ ΥΔΡΟΓΟΝΑΝΘΡΑΚΩΝ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 Οκτωβρίου 2017</a:t>
            </a:r>
            <a:endParaRPr lang="fr-FR" altLang="en-US" sz="10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Yannis\Desktop\EDEY\GENERAL_PRESS\PRESENTATIONS_EDEY\Nikos_slides\New 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228184" y="5805264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i="1" dirty="0">
                <a:solidFill>
                  <a:schemeClr val="bg1"/>
                </a:solidFill>
              </a:rPr>
              <a:t>ΕΔΕΥ 29 Μαρτίου 2017</a:t>
            </a:r>
            <a:endParaRPr lang="fr-FR" sz="1000" i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600" y="1052736"/>
            <a:ext cx="7200800" cy="511256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6380584" y="5805264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i="1" dirty="0">
                <a:solidFill>
                  <a:schemeClr val="bg1"/>
                </a:solidFill>
              </a:rPr>
              <a:t>ΕΔΕΥ 29 Μαρτίου 2017</a:t>
            </a:r>
            <a:endParaRPr lang="fr-FR" sz="1000" i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052736"/>
            <a:ext cx="7200000" cy="512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195736" y="426173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</a:rPr>
              <a:t>Thrusts</a:t>
            </a:r>
            <a:endParaRPr lang="fr-FR" sz="1200" i="1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100945" y="5071918"/>
            <a:ext cx="1666768" cy="457379"/>
          </a:xfrm>
          <a:custGeom>
            <a:avLst/>
            <a:gdLst>
              <a:gd name="connsiteX0" fmla="*/ 0 w 1620982"/>
              <a:gd name="connsiteY0" fmla="*/ 20782 h 519545"/>
              <a:gd name="connsiteX1" fmla="*/ 76200 w 1620982"/>
              <a:gd name="connsiteY1" fmla="*/ 159327 h 519545"/>
              <a:gd name="connsiteX2" fmla="*/ 200891 w 1620982"/>
              <a:gd name="connsiteY2" fmla="*/ 270164 h 519545"/>
              <a:gd name="connsiteX3" fmla="*/ 436419 w 1620982"/>
              <a:gd name="connsiteY3" fmla="*/ 318654 h 519545"/>
              <a:gd name="connsiteX4" fmla="*/ 588819 w 1620982"/>
              <a:gd name="connsiteY4" fmla="*/ 367145 h 519545"/>
              <a:gd name="connsiteX5" fmla="*/ 748146 w 1620982"/>
              <a:gd name="connsiteY5" fmla="*/ 505691 h 519545"/>
              <a:gd name="connsiteX6" fmla="*/ 969819 w 1620982"/>
              <a:gd name="connsiteY6" fmla="*/ 519545 h 519545"/>
              <a:gd name="connsiteX7" fmla="*/ 1288473 w 1620982"/>
              <a:gd name="connsiteY7" fmla="*/ 484909 h 519545"/>
              <a:gd name="connsiteX8" fmla="*/ 1607128 w 1620982"/>
              <a:gd name="connsiteY8" fmla="*/ 263236 h 519545"/>
              <a:gd name="connsiteX9" fmla="*/ 1620982 w 1620982"/>
              <a:gd name="connsiteY9" fmla="*/ 124691 h 519545"/>
              <a:gd name="connsiteX10" fmla="*/ 1468582 w 1620982"/>
              <a:gd name="connsiteY10" fmla="*/ 138545 h 519545"/>
              <a:gd name="connsiteX11" fmla="*/ 1357746 w 1620982"/>
              <a:gd name="connsiteY11" fmla="*/ 138545 h 519545"/>
              <a:gd name="connsiteX12" fmla="*/ 1052946 w 1620982"/>
              <a:gd name="connsiteY12" fmla="*/ 166254 h 519545"/>
              <a:gd name="connsiteX13" fmla="*/ 762000 w 1620982"/>
              <a:gd name="connsiteY13" fmla="*/ 187036 h 519545"/>
              <a:gd name="connsiteX14" fmla="*/ 665019 w 1620982"/>
              <a:gd name="connsiteY14" fmla="*/ 173182 h 519545"/>
              <a:gd name="connsiteX15" fmla="*/ 630382 w 1620982"/>
              <a:gd name="connsiteY15" fmla="*/ 83127 h 519545"/>
              <a:gd name="connsiteX16" fmla="*/ 450273 w 1620982"/>
              <a:gd name="connsiteY16" fmla="*/ 34636 h 519545"/>
              <a:gd name="connsiteX17" fmla="*/ 277091 w 1620982"/>
              <a:gd name="connsiteY17" fmla="*/ 13854 h 519545"/>
              <a:gd name="connsiteX18" fmla="*/ 76200 w 1620982"/>
              <a:gd name="connsiteY18" fmla="*/ 0 h 519545"/>
              <a:gd name="connsiteX19" fmla="*/ 0 w 1620982"/>
              <a:gd name="connsiteY19" fmla="*/ 20782 h 519545"/>
              <a:gd name="connsiteX0" fmla="*/ 0 w 1662546"/>
              <a:gd name="connsiteY0" fmla="*/ 20782 h 519545"/>
              <a:gd name="connsiteX1" fmla="*/ 76200 w 1662546"/>
              <a:gd name="connsiteY1" fmla="*/ 159327 h 519545"/>
              <a:gd name="connsiteX2" fmla="*/ 200891 w 1662546"/>
              <a:gd name="connsiteY2" fmla="*/ 270164 h 519545"/>
              <a:gd name="connsiteX3" fmla="*/ 436419 w 1662546"/>
              <a:gd name="connsiteY3" fmla="*/ 318654 h 519545"/>
              <a:gd name="connsiteX4" fmla="*/ 588819 w 1662546"/>
              <a:gd name="connsiteY4" fmla="*/ 367145 h 519545"/>
              <a:gd name="connsiteX5" fmla="*/ 748146 w 1662546"/>
              <a:gd name="connsiteY5" fmla="*/ 505691 h 519545"/>
              <a:gd name="connsiteX6" fmla="*/ 969819 w 1662546"/>
              <a:gd name="connsiteY6" fmla="*/ 519545 h 519545"/>
              <a:gd name="connsiteX7" fmla="*/ 1288473 w 1662546"/>
              <a:gd name="connsiteY7" fmla="*/ 484909 h 519545"/>
              <a:gd name="connsiteX8" fmla="*/ 1607128 w 1662546"/>
              <a:gd name="connsiteY8" fmla="*/ 263236 h 519545"/>
              <a:gd name="connsiteX9" fmla="*/ 1620982 w 1662546"/>
              <a:gd name="connsiteY9" fmla="*/ 124691 h 519545"/>
              <a:gd name="connsiteX10" fmla="*/ 1468582 w 1662546"/>
              <a:gd name="connsiteY10" fmla="*/ 138545 h 519545"/>
              <a:gd name="connsiteX11" fmla="*/ 1357746 w 1662546"/>
              <a:gd name="connsiteY11" fmla="*/ 138545 h 519545"/>
              <a:gd name="connsiteX12" fmla="*/ 1052946 w 1662546"/>
              <a:gd name="connsiteY12" fmla="*/ 166254 h 519545"/>
              <a:gd name="connsiteX13" fmla="*/ 762000 w 1662546"/>
              <a:gd name="connsiteY13" fmla="*/ 187036 h 519545"/>
              <a:gd name="connsiteX14" fmla="*/ 665019 w 1662546"/>
              <a:gd name="connsiteY14" fmla="*/ 173182 h 519545"/>
              <a:gd name="connsiteX15" fmla="*/ 630382 w 1662546"/>
              <a:gd name="connsiteY15" fmla="*/ 83127 h 519545"/>
              <a:gd name="connsiteX16" fmla="*/ 450273 w 1662546"/>
              <a:gd name="connsiteY16" fmla="*/ 34636 h 519545"/>
              <a:gd name="connsiteX17" fmla="*/ 277091 w 1662546"/>
              <a:gd name="connsiteY17" fmla="*/ 13854 h 519545"/>
              <a:gd name="connsiteX18" fmla="*/ 76200 w 1662546"/>
              <a:gd name="connsiteY18" fmla="*/ 0 h 519545"/>
              <a:gd name="connsiteX19" fmla="*/ 0 w 1662546"/>
              <a:gd name="connsiteY19" fmla="*/ 20782 h 519545"/>
              <a:gd name="connsiteX0" fmla="*/ 0 w 1662546"/>
              <a:gd name="connsiteY0" fmla="*/ 20782 h 527627"/>
              <a:gd name="connsiteX1" fmla="*/ 76200 w 1662546"/>
              <a:gd name="connsiteY1" fmla="*/ 159327 h 527627"/>
              <a:gd name="connsiteX2" fmla="*/ 200891 w 1662546"/>
              <a:gd name="connsiteY2" fmla="*/ 270164 h 527627"/>
              <a:gd name="connsiteX3" fmla="*/ 436419 w 1662546"/>
              <a:gd name="connsiteY3" fmla="*/ 318654 h 527627"/>
              <a:gd name="connsiteX4" fmla="*/ 588819 w 1662546"/>
              <a:gd name="connsiteY4" fmla="*/ 367145 h 527627"/>
              <a:gd name="connsiteX5" fmla="*/ 748146 w 1662546"/>
              <a:gd name="connsiteY5" fmla="*/ 505691 h 527627"/>
              <a:gd name="connsiteX6" fmla="*/ 969819 w 1662546"/>
              <a:gd name="connsiteY6" fmla="*/ 519545 h 527627"/>
              <a:gd name="connsiteX7" fmla="*/ 1288473 w 1662546"/>
              <a:gd name="connsiteY7" fmla="*/ 484909 h 527627"/>
              <a:gd name="connsiteX8" fmla="*/ 1607128 w 1662546"/>
              <a:gd name="connsiteY8" fmla="*/ 263236 h 527627"/>
              <a:gd name="connsiteX9" fmla="*/ 1620982 w 1662546"/>
              <a:gd name="connsiteY9" fmla="*/ 124691 h 527627"/>
              <a:gd name="connsiteX10" fmla="*/ 1468582 w 1662546"/>
              <a:gd name="connsiteY10" fmla="*/ 138545 h 527627"/>
              <a:gd name="connsiteX11" fmla="*/ 1357746 w 1662546"/>
              <a:gd name="connsiteY11" fmla="*/ 138545 h 527627"/>
              <a:gd name="connsiteX12" fmla="*/ 1052946 w 1662546"/>
              <a:gd name="connsiteY12" fmla="*/ 166254 h 527627"/>
              <a:gd name="connsiteX13" fmla="*/ 762000 w 1662546"/>
              <a:gd name="connsiteY13" fmla="*/ 187036 h 527627"/>
              <a:gd name="connsiteX14" fmla="*/ 665019 w 1662546"/>
              <a:gd name="connsiteY14" fmla="*/ 173182 h 527627"/>
              <a:gd name="connsiteX15" fmla="*/ 630382 w 1662546"/>
              <a:gd name="connsiteY15" fmla="*/ 83127 h 527627"/>
              <a:gd name="connsiteX16" fmla="*/ 450273 w 1662546"/>
              <a:gd name="connsiteY16" fmla="*/ 34636 h 527627"/>
              <a:gd name="connsiteX17" fmla="*/ 277091 w 1662546"/>
              <a:gd name="connsiteY17" fmla="*/ 13854 h 527627"/>
              <a:gd name="connsiteX18" fmla="*/ 76200 w 1662546"/>
              <a:gd name="connsiteY18" fmla="*/ 0 h 527627"/>
              <a:gd name="connsiteX19" fmla="*/ 0 w 1662546"/>
              <a:gd name="connsiteY19" fmla="*/ 20782 h 527627"/>
              <a:gd name="connsiteX0" fmla="*/ 0 w 1662546"/>
              <a:gd name="connsiteY0" fmla="*/ 20782 h 531091"/>
              <a:gd name="connsiteX1" fmla="*/ 76200 w 1662546"/>
              <a:gd name="connsiteY1" fmla="*/ 159327 h 531091"/>
              <a:gd name="connsiteX2" fmla="*/ 200891 w 1662546"/>
              <a:gd name="connsiteY2" fmla="*/ 270164 h 531091"/>
              <a:gd name="connsiteX3" fmla="*/ 436419 w 1662546"/>
              <a:gd name="connsiteY3" fmla="*/ 318654 h 531091"/>
              <a:gd name="connsiteX4" fmla="*/ 588819 w 1662546"/>
              <a:gd name="connsiteY4" fmla="*/ 367145 h 531091"/>
              <a:gd name="connsiteX5" fmla="*/ 748146 w 1662546"/>
              <a:gd name="connsiteY5" fmla="*/ 505691 h 531091"/>
              <a:gd name="connsiteX6" fmla="*/ 969819 w 1662546"/>
              <a:gd name="connsiteY6" fmla="*/ 519545 h 531091"/>
              <a:gd name="connsiteX7" fmla="*/ 1288473 w 1662546"/>
              <a:gd name="connsiteY7" fmla="*/ 484909 h 531091"/>
              <a:gd name="connsiteX8" fmla="*/ 1607128 w 1662546"/>
              <a:gd name="connsiteY8" fmla="*/ 263236 h 531091"/>
              <a:gd name="connsiteX9" fmla="*/ 1620982 w 1662546"/>
              <a:gd name="connsiteY9" fmla="*/ 124691 h 531091"/>
              <a:gd name="connsiteX10" fmla="*/ 1468582 w 1662546"/>
              <a:gd name="connsiteY10" fmla="*/ 138545 h 531091"/>
              <a:gd name="connsiteX11" fmla="*/ 1357746 w 1662546"/>
              <a:gd name="connsiteY11" fmla="*/ 138545 h 531091"/>
              <a:gd name="connsiteX12" fmla="*/ 1052946 w 1662546"/>
              <a:gd name="connsiteY12" fmla="*/ 166254 h 531091"/>
              <a:gd name="connsiteX13" fmla="*/ 762000 w 1662546"/>
              <a:gd name="connsiteY13" fmla="*/ 187036 h 531091"/>
              <a:gd name="connsiteX14" fmla="*/ 665019 w 1662546"/>
              <a:gd name="connsiteY14" fmla="*/ 173182 h 531091"/>
              <a:gd name="connsiteX15" fmla="*/ 630382 w 1662546"/>
              <a:gd name="connsiteY15" fmla="*/ 83127 h 531091"/>
              <a:gd name="connsiteX16" fmla="*/ 450273 w 1662546"/>
              <a:gd name="connsiteY16" fmla="*/ 34636 h 531091"/>
              <a:gd name="connsiteX17" fmla="*/ 277091 w 1662546"/>
              <a:gd name="connsiteY17" fmla="*/ 13854 h 531091"/>
              <a:gd name="connsiteX18" fmla="*/ 76200 w 1662546"/>
              <a:gd name="connsiteY18" fmla="*/ 0 h 531091"/>
              <a:gd name="connsiteX19" fmla="*/ 0 w 1662546"/>
              <a:gd name="connsiteY19" fmla="*/ 20782 h 531091"/>
              <a:gd name="connsiteX0" fmla="*/ 0 w 1662546"/>
              <a:gd name="connsiteY0" fmla="*/ 26554 h 536863"/>
              <a:gd name="connsiteX1" fmla="*/ 76200 w 1662546"/>
              <a:gd name="connsiteY1" fmla="*/ 165099 h 536863"/>
              <a:gd name="connsiteX2" fmla="*/ 200891 w 1662546"/>
              <a:gd name="connsiteY2" fmla="*/ 275936 h 536863"/>
              <a:gd name="connsiteX3" fmla="*/ 436419 w 1662546"/>
              <a:gd name="connsiteY3" fmla="*/ 324426 h 536863"/>
              <a:gd name="connsiteX4" fmla="*/ 588819 w 1662546"/>
              <a:gd name="connsiteY4" fmla="*/ 372917 h 536863"/>
              <a:gd name="connsiteX5" fmla="*/ 748146 w 1662546"/>
              <a:gd name="connsiteY5" fmla="*/ 511463 h 536863"/>
              <a:gd name="connsiteX6" fmla="*/ 969819 w 1662546"/>
              <a:gd name="connsiteY6" fmla="*/ 525317 h 536863"/>
              <a:gd name="connsiteX7" fmla="*/ 1288473 w 1662546"/>
              <a:gd name="connsiteY7" fmla="*/ 490681 h 536863"/>
              <a:gd name="connsiteX8" fmla="*/ 1607128 w 1662546"/>
              <a:gd name="connsiteY8" fmla="*/ 269008 h 536863"/>
              <a:gd name="connsiteX9" fmla="*/ 1620982 w 1662546"/>
              <a:gd name="connsiteY9" fmla="*/ 130463 h 536863"/>
              <a:gd name="connsiteX10" fmla="*/ 1468582 w 1662546"/>
              <a:gd name="connsiteY10" fmla="*/ 144317 h 536863"/>
              <a:gd name="connsiteX11" fmla="*/ 1357746 w 1662546"/>
              <a:gd name="connsiteY11" fmla="*/ 144317 h 536863"/>
              <a:gd name="connsiteX12" fmla="*/ 1052946 w 1662546"/>
              <a:gd name="connsiteY12" fmla="*/ 172026 h 536863"/>
              <a:gd name="connsiteX13" fmla="*/ 762000 w 1662546"/>
              <a:gd name="connsiteY13" fmla="*/ 192808 h 536863"/>
              <a:gd name="connsiteX14" fmla="*/ 665019 w 1662546"/>
              <a:gd name="connsiteY14" fmla="*/ 178954 h 536863"/>
              <a:gd name="connsiteX15" fmla="*/ 630382 w 1662546"/>
              <a:gd name="connsiteY15" fmla="*/ 88899 h 536863"/>
              <a:gd name="connsiteX16" fmla="*/ 450273 w 1662546"/>
              <a:gd name="connsiteY16" fmla="*/ 40408 h 536863"/>
              <a:gd name="connsiteX17" fmla="*/ 277091 w 1662546"/>
              <a:gd name="connsiteY17" fmla="*/ 19626 h 536863"/>
              <a:gd name="connsiteX18" fmla="*/ 76200 w 1662546"/>
              <a:gd name="connsiteY18" fmla="*/ 5772 h 536863"/>
              <a:gd name="connsiteX19" fmla="*/ 0 w 1662546"/>
              <a:gd name="connsiteY19" fmla="*/ 26554 h 536863"/>
              <a:gd name="connsiteX0" fmla="*/ 0 w 1662546"/>
              <a:gd name="connsiteY0" fmla="*/ 26554 h 536863"/>
              <a:gd name="connsiteX1" fmla="*/ 76200 w 1662546"/>
              <a:gd name="connsiteY1" fmla="*/ 165099 h 536863"/>
              <a:gd name="connsiteX2" fmla="*/ 200891 w 1662546"/>
              <a:gd name="connsiteY2" fmla="*/ 275936 h 536863"/>
              <a:gd name="connsiteX3" fmla="*/ 436419 w 1662546"/>
              <a:gd name="connsiteY3" fmla="*/ 324426 h 536863"/>
              <a:gd name="connsiteX4" fmla="*/ 588819 w 1662546"/>
              <a:gd name="connsiteY4" fmla="*/ 372917 h 536863"/>
              <a:gd name="connsiteX5" fmla="*/ 748146 w 1662546"/>
              <a:gd name="connsiteY5" fmla="*/ 511463 h 536863"/>
              <a:gd name="connsiteX6" fmla="*/ 969819 w 1662546"/>
              <a:gd name="connsiteY6" fmla="*/ 525317 h 536863"/>
              <a:gd name="connsiteX7" fmla="*/ 1288473 w 1662546"/>
              <a:gd name="connsiteY7" fmla="*/ 490681 h 536863"/>
              <a:gd name="connsiteX8" fmla="*/ 1607128 w 1662546"/>
              <a:gd name="connsiteY8" fmla="*/ 269008 h 536863"/>
              <a:gd name="connsiteX9" fmla="*/ 1620982 w 1662546"/>
              <a:gd name="connsiteY9" fmla="*/ 130463 h 536863"/>
              <a:gd name="connsiteX10" fmla="*/ 1468582 w 1662546"/>
              <a:gd name="connsiteY10" fmla="*/ 144317 h 536863"/>
              <a:gd name="connsiteX11" fmla="*/ 1357746 w 1662546"/>
              <a:gd name="connsiteY11" fmla="*/ 144317 h 536863"/>
              <a:gd name="connsiteX12" fmla="*/ 1052946 w 1662546"/>
              <a:gd name="connsiteY12" fmla="*/ 172026 h 536863"/>
              <a:gd name="connsiteX13" fmla="*/ 762000 w 1662546"/>
              <a:gd name="connsiteY13" fmla="*/ 192808 h 536863"/>
              <a:gd name="connsiteX14" fmla="*/ 665019 w 1662546"/>
              <a:gd name="connsiteY14" fmla="*/ 178954 h 536863"/>
              <a:gd name="connsiteX15" fmla="*/ 630382 w 1662546"/>
              <a:gd name="connsiteY15" fmla="*/ 88899 h 536863"/>
              <a:gd name="connsiteX16" fmla="*/ 450273 w 1662546"/>
              <a:gd name="connsiteY16" fmla="*/ 40408 h 536863"/>
              <a:gd name="connsiteX17" fmla="*/ 277091 w 1662546"/>
              <a:gd name="connsiteY17" fmla="*/ 19626 h 536863"/>
              <a:gd name="connsiteX18" fmla="*/ 76200 w 1662546"/>
              <a:gd name="connsiteY18" fmla="*/ 5772 h 536863"/>
              <a:gd name="connsiteX19" fmla="*/ 0 w 1662546"/>
              <a:gd name="connsiteY19" fmla="*/ 26554 h 536863"/>
              <a:gd name="connsiteX0" fmla="*/ 0 w 1662546"/>
              <a:gd name="connsiteY0" fmla="*/ 26554 h 536863"/>
              <a:gd name="connsiteX1" fmla="*/ 76200 w 1662546"/>
              <a:gd name="connsiteY1" fmla="*/ 165099 h 536863"/>
              <a:gd name="connsiteX2" fmla="*/ 200891 w 1662546"/>
              <a:gd name="connsiteY2" fmla="*/ 275936 h 536863"/>
              <a:gd name="connsiteX3" fmla="*/ 436419 w 1662546"/>
              <a:gd name="connsiteY3" fmla="*/ 324426 h 536863"/>
              <a:gd name="connsiteX4" fmla="*/ 588819 w 1662546"/>
              <a:gd name="connsiteY4" fmla="*/ 372917 h 536863"/>
              <a:gd name="connsiteX5" fmla="*/ 748146 w 1662546"/>
              <a:gd name="connsiteY5" fmla="*/ 511463 h 536863"/>
              <a:gd name="connsiteX6" fmla="*/ 969819 w 1662546"/>
              <a:gd name="connsiteY6" fmla="*/ 525317 h 536863"/>
              <a:gd name="connsiteX7" fmla="*/ 1288473 w 1662546"/>
              <a:gd name="connsiteY7" fmla="*/ 490681 h 536863"/>
              <a:gd name="connsiteX8" fmla="*/ 1607128 w 1662546"/>
              <a:gd name="connsiteY8" fmla="*/ 269008 h 536863"/>
              <a:gd name="connsiteX9" fmla="*/ 1620982 w 1662546"/>
              <a:gd name="connsiteY9" fmla="*/ 130463 h 536863"/>
              <a:gd name="connsiteX10" fmla="*/ 1468582 w 1662546"/>
              <a:gd name="connsiteY10" fmla="*/ 144317 h 536863"/>
              <a:gd name="connsiteX11" fmla="*/ 1357746 w 1662546"/>
              <a:gd name="connsiteY11" fmla="*/ 144317 h 536863"/>
              <a:gd name="connsiteX12" fmla="*/ 1052946 w 1662546"/>
              <a:gd name="connsiteY12" fmla="*/ 172026 h 536863"/>
              <a:gd name="connsiteX13" fmla="*/ 762000 w 1662546"/>
              <a:gd name="connsiteY13" fmla="*/ 192808 h 536863"/>
              <a:gd name="connsiteX14" fmla="*/ 665019 w 1662546"/>
              <a:gd name="connsiteY14" fmla="*/ 178954 h 536863"/>
              <a:gd name="connsiteX15" fmla="*/ 630382 w 1662546"/>
              <a:gd name="connsiteY15" fmla="*/ 88899 h 536863"/>
              <a:gd name="connsiteX16" fmla="*/ 450273 w 1662546"/>
              <a:gd name="connsiteY16" fmla="*/ 40408 h 536863"/>
              <a:gd name="connsiteX17" fmla="*/ 277091 w 1662546"/>
              <a:gd name="connsiteY17" fmla="*/ 19626 h 536863"/>
              <a:gd name="connsiteX18" fmla="*/ 76200 w 1662546"/>
              <a:gd name="connsiteY18" fmla="*/ 5772 h 536863"/>
              <a:gd name="connsiteX19" fmla="*/ 0 w 1662546"/>
              <a:gd name="connsiteY19" fmla="*/ 26554 h 536863"/>
              <a:gd name="connsiteX0" fmla="*/ 0 w 1678769"/>
              <a:gd name="connsiteY0" fmla="*/ 26554 h 536863"/>
              <a:gd name="connsiteX1" fmla="*/ 76200 w 1678769"/>
              <a:gd name="connsiteY1" fmla="*/ 165099 h 536863"/>
              <a:gd name="connsiteX2" fmla="*/ 200891 w 1678769"/>
              <a:gd name="connsiteY2" fmla="*/ 275936 h 536863"/>
              <a:gd name="connsiteX3" fmla="*/ 436419 w 1678769"/>
              <a:gd name="connsiteY3" fmla="*/ 324426 h 536863"/>
              <a:gd name="connsiteX4" fmla="*/ 588819 w 1678769"/>
              <a:gd name="connsiteY4" fmla="*/ 372917 h 536863"/>
              <a:gd name="connsiteX5" fmla="*/ 748146 w 1678769"/>
              <a:gd name="connsiteY5" fmla="*/ 511463 h 536863"/>
              <a:gd name="connsiteX6" fmla="*/ 969819 w 1678769"/>
              <a:gd name="connsiteY6" fmla="*/ 525317 h 536863"/>
              <a:gd name="connsiteX7" fmla="*/ 1191135 w 1678769"/>
              <a:gd name="connsiteY7" fmla="*/ 445313 h 536863"/>
              <a:gd name="connsiteX8" fmla="*/ 1607128 w 1678769"/>
              <a:gd name="connsiteY8" fmla="*/ 269008 h 536863"/>
              <a:gd name="connsiteX9" fmla="*/ 1620982 w 1678769"/>
              <a:gd name="connsiteY9" fmla="*/ 130463 h 536863"/>
              <a:gd name="connsiteX10" fmla="*/ 1468582 w 1678769"/>
              <a:gd name="connsiteY10" fmla="*/ 144317 h 536863"/>
              <a:gd name="connsiteX11" fmla="*/ 1357746 w 1678769"/>
              <a:gd name="connsiteY11" fmla="*/ 144317 h 536863"/>
              <a:gd name="connsiteX12" fmla="*/ 1052946 w 1678769"/>
              <a:gd name="connsiteY12" fmla="*/ 172026 h 536863"/>
              <a:gd name="connsiteX13" fmla="*/ 762000 w 1678769"/>
              <a:gd name="connsiteY13" fmla="*/ 192808 h 536863"/>
              <a:gd name="connsiteX14" fmla="*/ 665019 w 1678769"/>
              <a:gd name="connsiteY14" fmla="*/ 178954 h 536863"/>
              <a:gd name="connsiteX15" fmla="*/ 630382 w 1678769"/>
              <a:gd name="connsiteY15" fmla="*/ 88899 h 536863"/>
              <a:gd name="connsiteX16" fmla="*/ 450273 w 1678769"/>
              <a:gd name="connsiteY16" fmla="*/ 40408 h 536863"/>
              <a:gd name="connsiteX17" fmla="*/ 277091 w 1678769"/>
              <a:gd name="connsiteY17" fmla="*/ 19626 h 536863"/>
              <a:gd name="connsiteX18" fmla="*/ 76200 w 1678769"/>
              <a:gd name="connsiteY18" fmla="*/ 5772 h 536863"/>
              <a:gd name="connsiteX19" fmla="*/ 0 w 1678769"/>
              <a:gd name="connsiteY19" fmla="*/ 26554 h 536863"/>
              <a:gd name="connsiteX0" fmla="*/ 0 w 1678769"/>
              <a:gd name="connsiteY0" fmla="*/ 26554 h 535530"/>
              <a:gd name="connsiteX1" fmla="*/ 76200 w 1678769"/>
              <a:gd name="connsiteY1" fmla="*/ 165099 h 535530"/>
              <a:gd name="connsiteX2" fmla="*/ 200891 w 1678769"/>
              <a:gd name="connsiteY2" fmla="*/ 275936 h 535530"/>
              <a:gd name="connsiteX3" fmla="*/ 436419 w 1678769"/>
              <a:gd name="connsiteY3" fmla="*/ 324426 h 535530"/>
              <a:gd name="connsiteX4" fmla="*/ 588819 w 1678769"/>
              <a:gd name="connsiteY4" fmla="*/ 372917 h 535530"/>
              <a:gd name="connsiteX5" fmla="*/ 748146 w 1678769"/>
              <a:gd name="connsiteY5" fmla="*/ 511463 h 535530"/>
              <a:gd name="connsiteX6" fmla="*/ 975111 w 1678769"/>
              <a:gd name="connsiteY6" fmla="*/ 517321 h 535530"/>
              <a:gd name="connsiteX7" fmla="*/ 1191135 w 1678769"/>
              <a:gd name="connsiteY7" fmla="*/ 445313 h 535530"/>
              <a:gd name="connsiteX8" fmla="*/ 1607128 w 1678769"/>
              <a:gd name="connsiteY8" fmla="*/ 269008 h 535530"/>
              <a:gd name="connsiteX9" fmla="*/ 1620982 w 1678769"/>
              <a:gd name="connsiteY9" fmla="*/ 130463 h 535530"/>
              <a:gd name="connsiteX10" fmla="*/ 1468582 w 1678769"/>
              <a:gd name="connsiteY10" fmla="*/ 144317 h 535530"/>
              <a:gd name="connsiteX11" fmla="*/ 1357746 w 1678769"/>
              <a:gd name="connsiteY11" fmla="*/ 144317 h 535530"/>
              <a:gd name="connsiteX12" fmla="*/ 1052946 w 1678769"/>
              <a:gd name="connsiteY12" fmla="*/ 172026 h 535530"/>
              <a:gd name="connsiteX13" fmla="*/ 762000 w 1678769"/>
              <a:gd name="connsiteY13" fmla="*/ 192808 h 535530"/>
              <a:gd name="connsiteX14" fmla="*/ 665019 w 1678769"/>
              <a:gd name="connsiteY14" fmla="*/ 178954 h 535530"/>
              <a:gd name="connsiteX15" fmla="*/ 630382 w 1678769"/>
              <a:gd name="connsiteY15" fmla="*/ 88899 h 535530"/>
              <a:gd name="connsiteX16" fmla="*/ 450273 w 1678769"/>
              <a:gd name="connsiteY16" fmla="*/ 40408 h 535530"/>
              <a:gd name="connsiteX17" fmla="*/ 277091 w 1678769"/>
              <a:gd name="connsiteY17" fmla="*/ 19626 h 535530"/>
              <a:gd name="connsiteX18" fmla="*/ 76200 w 1678769"/>
              <a:gd name="connsiteY18" fmla="*/ 5772 h 535530"/>
              <a:gd name="connsiteX19" fmla="*/ 0 w 1678769"/>
              <a:gd name="connsiteY19" fmla="*/ 26554 h 535530"/>
              <a:gd name="connsiteX0" fmla="*/ 0 w 1678769"/>
              <a:gd name="connsiteY0" fmla="*/ 26554 h 517321"/>
              <a:gd name="connsiteX1" fmla="*/ 76200 w 1678769"/>
              <a:gd name="connsiteY1" fmla="*/ 165099 h 517321"/>
              <a:gd name="connsiteX2" fmla="*/ 200891 w 1678769"/>
              <a:gd name="connsiteY2" fmla="*/ 275936 h 517321"/>
              <a:gd name="connsiteX3" fmla="*/ 436419 w 1678769"/>
              <a:gd name="connsiteY3" fmla="*/ 324426 h 517321"/>
              <a:gd name="connsiteX4" fmla="*/ 588819 w 1678769"/>
              <a:gd name="connsiteY4" fmla="*/ 372917 h 517321"/>
              <a:gd name="connsiteX5" fmla="*/ 759087 w 1678769"/>
              <a:gd name="connsiteY5" fmla="*/ 445313 h 517321"/>
              <a:gd name="connsiteX6" fmla="*/ 975111 w 1678769"/>
              <a:gd name="connsiteY6" fmla="*/ 517321 h 517321"/>
              <a:gd name="connsiteX7" fmla="*/ 1191135 w 1678769"/>
              <a:gd name="connsiteY7" fmla="*/ 445313 h 517321"/>
              <a:gd name="connsiteX8" fmla="*/ 1607128 w 1678769"/>
              <a:gd name="connsiteY8" fmla="*/ 269008 h 517321"/>
              <a:gd name="connsiteX9" fmla="*/ 1620982 w 1678769"/>
              <a:gd name="connsiteY9" fmla="*/ 130463 h 517321"/>
              <a:gd name="connsiteX10" fmla="*/ 1468582 w 1678769"/>
              <a:gd name="connsiteY10" fmla="*/ 144317 h 517321"/>
              <a:gd name="connsiteX11" fmla="*/ 1357746 w 1678769"/>
              <a:gd name="connsiteY11" fmla="*/ 144317 h 517321"/>
              <a:gd name="connsiteX12" fmla="*/ 1052946 w 1678769"/>
              <a:gd name="connsiteY12" fmla="*/ 172026 h 517321"/>
              <a:gd name="connsiteX13" fmla="*/ 762000 w 1678769"/>
              <a:gd name="connsiteY13" fmla="*/ 192808 h 517321"/>
              <a:gd name="connsiteX14" fmla="*/ 665019 w 1678769"/>
              <a:gd name="connsiteY14" fmla="*/ 178954 h 517321"/>
              <a:gd name="connsiteX15" fmla="*/ 630382 w 1678769"/>
              <a:gd name="connsiteY15" fmla="*/ 88899 h 517321"/>
              <a:gd name="connsiteX16" fmla="*/ 450273 w 1678769"/>
              <a:gd name="connsiteY16" fmla="*/ 40408 h 517321"/>
              <a:gd name="connsiteX17" fmla="*/ 277091 w 1678769"/>
              <a:gd name="connsiteY17" fmla="*/ 19626 h 517321"/>
              <a:gd name="connsiteX18" fmla="*/ 76200 w 1678769"/>
              <a:gd name="connsiteY18" fmla="*/ 5772 h 517321"/>
              <a:gd name="connsiteX19" fmla="*/ 0 w 1678769"/>
              <a:gd name="connsiteY19" fmla="*/ 26554 h 517321"/>
              <a:gd name="connsiteX0" fmla="*/ 0 w 1678769"/>
              <a:gd name="connsiteY0" fmla="*/ 26554 h 474697"/>
              <a:gd name="connsiteX1" fmla="*/ 76200 w 1678769"/>
              <a:gd name="connsiteY1" fmla="*/ 165099 h 474697"/>
              <a:gd name="connsiteX2" fmla="*/ 200891 w 1678769"/>
              <a:gd name="connsiteY2" fmla="*/ 275936 h 474697"/>
              <a:gd name="connsiteX3" fmla="*/ 436419 w 1678769"/>
              <a:gd name="connsiteY3" fmla="*/ 324426 h 474697"/>
              <a:gd name="connsiteX4" fmla="*/ 588819 w 1678769"/>
              <a:gd name="connsiteY4" fmla="*/ 372917 h 474697"/>
              <a:gd name="connsiteX5" fmla="*/ 759087 w 1678769"/>
              <a:gd name="connsiteY5" fmla="*/ 445313 h 474697"/>
              <a:gd name="connsiteX6" fmla="*/ 975111 w 1678769"/>
              <a:gd name="connsiteY6" fmla="*/ 445314 h 474697"/>
              <a:gd name="connsiteX7" fmla="*/ 1191135 w 1678769"/>
              <a:gd name="connsiteY7" fmla="*/ 445313 h 474697"/>
              <a:gd name="connsiteX8" fmla="*/ 1607128 w 1678769"/>
              <a:gd name="connsiteY8" fmla="*/ 269008 h 474697"/>
              <a:gd name="connsiteX9" fmla="*/ 1620982 w 1678769"/>
              <a:gd name="connsiteY9" fmla="*/ 130463 h 474697"/>
              <a:gd name="connsiteX10" fmla="*/ 1468582 w 1678769"/>
              <a:gd name="connsiteY10" fmla="*/ 144317 h 474697"/>
              <a:gd name="connsiteX11" fmla="*/ 1357746 w 1678769"/>
              <a:gd name="connsiteY11" fmla="*/ 144317 h 474697"/>
              <a:gd name="connsiteX12" fmla="*/ 1052946 w 1678769"/>
              <a:gd name="connsiteY12" fmla="*/ 172026 h 474697"/>
              <a:gd name="connsiteX13" fmla="*/ 762000 w 1678769"/>
              <a:gd name="connsiteY13" fmla="*/ 192808 h 474697"/>
              <a:gd name="connsiteX14" fmla="*/ 665019 w 1678769"/>
              <a:gd name="connsiteY14" fmla="*/ 178954 h 474697"/>
              <a:gd name="connsiteX15" fmla="*/ 630382 w 1678769"/>
              <a:gd name="connsiteY15" fmla="*/ 88899 h 474697"/>
              <a:gd name="connsiteX16" fmla="*/ 450273 w 1678769"/>
              <a:gd name="connsiteY16" fmla="*/ 40408 h 474697"/>
              <a:gd name="connsiteX17" fmla="*/ 277091 w 1678769"/>
              <a:gd name="connsiteY17" fmla="*/ 19626 h 474697"/>
              <a:gd name="connsiteX18" fmla="*/ 76200 w 1678769"/>
              <a:gd name="connsiteY18" fmla="*/ 5772 h 474697"/>
              <a:gd name="connsiteX19" fmla="*/ 0 w 1678769"/>
              <a:gd name="connsiteY19" fmla="*/ 26554 h 474697"/>
              <a:gd name="connsiteX0" fmla="*/ 0 w 1666768"/>
              <a:gd name="connsiteY0" fmla="*/ 26554 h 457379"/>
              <a:gd name="connsiteX1" fmla="*/ 76200 w 1666768"/>
              <a:gd name="connsiteY1" fmla="*/ 165099 h 457379"/>
              <a:gd name="connsiteX2" fmla="*/ 200891 w 1666768"/>
              <a:gd name="connsiteY2" fmla="*/ 275936 h 457379"/>
              <a:gd name="connsiteX3" fmla="*/ 436419 w 1666768"/>
              <a:gd name="connsiteY3" fmla="*/ 324426 h 457379"/>
              <a:gd name="connsiteX4" fmla="*/ 588819 w 1666768"/>
              <a:gd name="connsiteY4" fmla="*/ 372917 h 457379"/>
              <a:gd name="connsiteX5" fmla="*/ 759087 w 1666768"/>
              <a:gd name="connsiteY5" fmla="*/ 445313 h 457379"/>
              <a:gd name="connsiteX6" fmla="*/ 975111 w 1666768"/>
              <a:gd name="connsiteY6" fmla="*/ 445314 h 457379"/>
              <a:gd name="connsiteX7" fmla="*/ 1263143 w 1666768"/>
              <a:gd name="connsiteY7" fmla="*/ 373306 h 457379"/>
              <a:gd name="connsiteX8" fmla="*/ 1607128 w 1666768"/>
              <a:gd name="connsiteY8" fmla="*/ 269008 h 457379"/>
              <a:gd name="connsiteX9" fmla="*/ 1620982 w 1666768"/>
              <a:gd name="connsiteY9" fmla="*/ 130463 h 457379"/>
              <a:gd name="connsiteX10" fmla="*/ 1468582 w 1666768"/>
              <a:gd name="connsiteY10" fmla="*/ 144317 h 457379"/>
              <a:gd name="connsiteX11" fmla="*/ 1357746 w 1666768"/>
              <a:gd name="connsiteY11" fmla="*/ 144317 h 457379"/>
              <a:gd name="connsiteX12" fmla="*/ 1052946 w 1666768"/>
              <a:gd name="connsiteY12" fmla="*/ 172026 h 457379"/>
              <a:gd name="connsiteX13" fmla="*/ 762000 w 1666768"/>
              <a:gd name="connsiteY13" fmla="*/ 192808 h 457379"/>
              <a:gd name="connsiteX14" fmla="*/ 665019 w 1666768"/>
              <a:gd name="connsiteY14" fmla="*/ 178954 h 457379"/>
              <a:gd name="connsiteX15" fmla="*/ 630382 w 1666768"/>
              <a:gd name="connsiteY15" fmla="*/ 88899 h 457379"/>
              <a:gd name="connsiteX16" fmla="*/ 450273 w 1666768"/>
              <a:gd name="connsiteY16" fmla="*/ 40408 h 457379"/>
              <a:gd name="connsiteX17" fmla="*/ 277091 w 1666768"/>
              <a:gd name="connsiteY17" fmla="*/ 19626 h 457379"/>
              <a:gd name="connsiteX18" fmla="*/ 76200 w 1666768"/>
              <a:gd name="connsiteY18" fmla="*/ 5772 h 457379"/>
              <a:gd name="connsiteX19" fmla="*/ 0 w 1666768"/>
              <a:gd name="connsiteY19" fmla="*/ 26554 h 45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66768" h="457379">
                <a:moveTo>
                  <a:pt x="0" y="26554"/>
                </a:moveTo>
                <a:cubicBezTo>
                  <a:pt x="0" y="53108"/>
                  <a:pt x="42718" y="123535"/>
                  <a:pt x="76200" y="165099"/>
                </a:cubicBezTo>
                <a:lnTo>
                  <a:pt x="200891" y="275936"/>
                </a:lnTo>
                <a:lnTo>
                  <a:pt x="436419" y="324426"/>
                </a:lnTo>
                <a:lnTo>
                  <a:pt x="588819" y="372917"/>
                </a:lnTo>
                <a:cubicBezTo>
                  <a:pt x="640773" y="404090"/>
                  <a:pt x="694705" y="433247"/>
                  <a:pt x="759087" y="445313"/>
                </a:cubicBezTo>
                <a:cubicBezTo>
                  <a:pt x="823469" y="457379"/>
                  <a:pt x="891102" y="457315"/>
                  <a:pt x="975111" y="445314"/>
                </a:cubicBezTo>
                <a:cubicBezTo>
                  <a:pt x="1059120" y="433313"/>
                  <a:pt x="1157807" y="402690"/>
                  <a:pt x="1263143" y="373306"/>
                </a:cubicBezTo>
                <a:cubicBezTo>
                  <a:pt x="1368479" y="343922"/>
                  <a:pt x="1547488" y="309482"/>
                  <a:pt x="1607128" y="269008"/>
                </a:cubicBezTo>
                <a:cubicBezTo>
                  <a:pt x="1666768" y="228534"/>
                  <a:pt x="1644073" y="151245"/>
                  <a:pt x="1620982" y="130463"/>
                </a:cubicBezTo>
                <a:cubicBezTo>
                  <a:pt x="1597891" y="109681"/>
                  <a:pt x="1512455" y="142008"/>
                  <a:pt x="1468582" y="144317"/>
                </a:cubicBezTo>
                <a:lnTo>
                  <a:pt x="1357746" y="144317"/>
                </a:lnTo>
                <a:lnTo>
                  <a:pt x="1052946" y="172026"/>
                </a:lnTo>
                <a:lnTo>
                  <a:pt x="762000" y="192808"/>
                </a:lnTo>
                <a:lnTo>
                  <a:pt x="665019" y="178954"/>
                </a:lnTo>
                <a:cubicBezTo>
                  <a:pt x="643083" y="161636"/>
                  <a:pt x="666173" y="111990"/>
                  <a:pt x="630382" y="88899"/>
                </a:cubicBezTo>
                <a:cubicBezTo>
                  <a:pt x="594591" y="65808"/>
                  <a:pt x="509155" y="51953"/>
                  <a:pt x="450273" y="40408"/>
                </a:cubicBezTo>
                <a:lnTo>
                  <a:pt x="277091" y="19626"/>
                </a:lnTo>
                <a:lnTo>
                  <a:pt x="76200" y="5772"/>
                </a:lnTo>
                <a:cubicBezTo>
                  <a:pt x="30018" y="6927"/>
                  <a:pt x="0" y="0"/>
                  <a:pt x="0" y="26554"/>
                </a:cubicBezTo>
                <a:close/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extBox 14"/>
          <p:cNvSpPr txBox="1"/>
          <p:nvPr/>
        </p:nvSpPr>
        <p:spPr>
          <a:xfrm>
            <a:off x="3275856" y="5528265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solidFill>
                  <a:schemeClr val="bg1"/>
                </a:solidFill>
              </a:rPr>
              <a:t>Transpression  / </a:t>
            </a:r>
            <a:r>
              <a:rPr lang="fr-FR" sz="1200" i="1" dirty="0" err="1">
                <a:solidFill>
                  <a:schemeClr val="bg1"/>
                </a:solidFill>
              </a:rPr>
              <a:t>Transtension</a:t>
            </a:r>
            <a:endParaRPr lang="fr-FR" sz="1200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1760" y="473617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</a:rPr>
              <a:t>Wedge</a:t>
            </a:r>
            <a:endParaRPr lang="fr-FR" sz="1200" i="1" dirty="0">
              <a:solidFill>
                <a:schemeClr val="bg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104573" y="4214090"/>
            <a:ext cx="954809" cy="1114137"/>
          </a:xfrm>
          <a:custGeom>
            <a:avLst/>
            <a:gdLst>
              <a:gd name="connsiteX0" fmla="*/ 318654 w 997527"/>
              <a:gd name="connsiteY0" fmla="*/ 90055 h 1233055"/>
              <a:gd name="connsiteX1" fmla="*/ 484909 w 997527"/>
              <a:gd name="connsiteY1" fmla="*/ 242455 h 1233055"/>
              <a:gd name="connsiteX2" fmla="*/ 658090 w 997527"/>
              <a:gd name="connsiteY2" fmla="*/ 235527 h 1233055"/>
              <a:gd name="connsiteX3" fmla="*/ 865909 w 997527"/>
              <a:gd name="connsiteY3" fmla="*/ 547255 h 1233055"/>
              <a:gd name="connsiteX4" fmla="*/ 969818 w 997527"/>
              <a:gd name="connsiteY4" fmla="*/ 852055 h 1233055"/>
              <a:gd name="connsiteX5" fmla="*/ 997527 w 997527"/>
              <a:gd name="connsiteY5" fmla="*/ 1094509 h 1233055"/>
              <a:gd name="connsiteX6" fmla="*/ 727363 w 997527"/>
              <a:gd name="connsiteY6" fmla="*/ 1233055 h 1233055"/>
              <a:gd name="connsiteX7" fmla="*/ 443345 w 997527"/>
              <a:gd name="connsiteY7" fmla="*/ 1094509 h 1233055"/>
              <a:gd name="connsiteX8" fmla="*/ 277090 w 997527"/>
              <a:gd name="connsiteY8" fmla="*/ 762000 h 1233055"/>
              <a:gd name="connsiteX9" fmla="*/ 200890 w 997527"/>
              <a:gd name="connsiteY9" fmla="*/ 436418 h 1233055"/>
              <a:gd name="connsiteX10" fmla="*/ 76200 w 997527"/>
              <a:gd name="connsiteY10" fmla="*/ 263237 h 1233055"/>
              <a:gd name="connsiteX11" fmla="*/ 0 w 997527"/>
              <a:gd name="connsiteY11" fmla="*/ 138546 h 1233055"/>
              <a:gd name="connsiteX12" fmla="*/ 180109 w 997527"/>
              <a:gd name="connsiteY12" fmla="*/ 0 h 1233055"/>
              <a:gd name="connsiteX13" fmla="*/ 332509 w 997527"/>
              <a:gd name="connsiteY13" fmla="*/ 6927 h 1233055"/>
              <a:gd name="connsiteX0" fmla="*/ 318654 w 997527"/>
              <a:gd name="connsiteY0" fmla="*/ 90055 h 1233055"/>
              <a:gd name="connsiteX1" fmla="*/ 484909 w 997527"/>
              <a:gd name="connsiteY1" fmla="*/ 242455 h 1233055"/>
              <a:gd name="connsiteX2" fmla="*/ 658090 w 997527"/>
              <a:gd name="connsiteY2" fmla="*/ 235527 h 1233055"/>
              <a:gd name="connsiteX3" fmla="*/ 865909 w 997527"/>
              <a:gd name="connsiteY3" fmla="*/ 547255 h 1233055"/>
              <a:gd name="connsiteX4" fmla="*/ 969818 w 997527"/>
              <a:gd name="connsiteY4" fmla="*/ 852055 h 1233055"/>
              <a:gd name="connsiteX5" fmla="*/ 997527 w 997527"/>
              <a:gd name="connsiteY5" fmla="*/ 1094509 h 1233055"/>
              <a:gd name="connsiteX6" fmla="*/ 727363 w 997527"/>
              <a:gd name="connsiteY6" fmla="*/ 1233055 h 1233055"/>
              <a:gd name="connsiteX7" fmla="*/ 502033 w 997527"/>
              <a:gd name="connsiteY7" fmla="*/ 986974 h 1233055"/>
              <a:gd name="connsiteX8" fmla="*/ 277090 w 997527"/>
              <a:gd name="connsiteY8" fmla="*/ 762000 h 1233055"/>
              <a:gd name="connsiteX9" fmla="*/ 200890 w 997527"/>
              <a:gd name="connsiteY9" fmla="*/ 436418 h 1233055"/>
              <a:gd name="connsiteX10" fmla="*/ 76200 w 997527"/>
              <a:gd name="connsiteY10" fmla="*/ 263237 h 1233055"/>
              <a:gd name="connsiteX11" fmla="*/ 0 w 997527"/>
              <a:gd name="connsiteY11" fmla="*/ 138546 h 1233055"/>
              <a:gd name="connsiteX12" fmla="*/ 180109 w 997527"/>
              <a:gd name="connsiteY12" fmla="*/ 0 h 1233055"/>
              <a:gd name="connsiteX13" fmla="*/ 332509 w 997527"/>
              <a:gd name="connsiteY13" fmla="*/ 6927 h 1233055"/>
              <a:gd name="connsiteX0" fmla="*/ 318654 w 997527"/>
              <a:gd name="connsiteY0" fmla="*/ 90055 h 1233055"/>
              <a:gd name="connsiteX1" fmla="*/ 484909 w 997527"/>
              <a:gd name="connsiteY1" fmla="*/ 242455 h 1233055"/>
              <a:gd name="connsiteX2" fmla="*/ 658090 w 997527"/>
              <a:gd name="connsiteY2" fmla="*/ 235527 h 1233055"/>
              <a:gd name="connsiteX3" fmla="*/ 865909 w 997527"/>
              <a:gd name="connsiteY3" fmla="*/ 547255 h 1233055"/>
              <a:gd name="connsiteX4" fmla="*/ 969818 w 997527"/>
              <a:gd name="connsiteY4" fmla="*/ 852055 h 1233055"/>
              <a:gd name="connsiteX5" fmla="*/ 997527 w 997527"/>
              <a:gd name="connsiteY5" fmla="*/ 1094509 h 1233055"/>
              <a:gd name="connsiteX6" fmla="*/ 727363 w 997527"/>
              <a:gd name="connsiteY6" fmla="*/ 1233055 h 1233055"/>
              <a:gd name="connsiteX7" fmla="*/ 502033 w 997527"/>
              <a:gd name="connsiteY7" fmla="*/ 986974 h 1233055"/>
              <a:gd name="connsiteX8" fmla="*/ 358017 w 997527"/>
              <a:gd name="connsiteY8" fmla="*/ 770950 h 1233055"/>
              <a:gd name="connsiteX9" fmla="*/ 200890 w 997527"/>
              <a:gd name="connsiteY9" fmla="*/ 436418 h 1233055"/>
              <a:gd name="connsiteX10" fmla="*/ 76200 w 997527"/>
              <a:gd name="connsiteY10" fmla="*/ 263237 h 1233055"/>
              <a:gd name="connsiteX11" fmla="*/ 0 w 997527"/>
              <a:gd name="connsiteY11" fmla="*/ 138546 h 1233055"/>
              <a:gd name="connsiteX12" fmla="*/ 180109 w 997527"/>
              <a:gd name="connsiteY12" fmla="*/ 0 h 1233055"/>
              <a:gd name="connsiteX13" fmla="*/ 332509 w 997527"/>
              <a:gd name="connsiteY13" fmla="*/ 6927 h 1233055"/>
              <a:gd name="connsiteX0" fmla="*/ 318654 w 997527"/>
              <a:gd name="connsiteY0" fmla="*/ 90055 h 1250977"/>
              <a:gd name="connsiteX1" fmla="*/ 484909 w 997527"/>
              <a:gd name="connsiteY1" fmla="*/ 242455 h 1250977"/>
              <a:gd name="connsiteX2" fmla="*/ 658090 w 997527"/>
              <a:gd name="connsiteY2" fmla="*/ 235527 h 1250977"/>
              <a:gd name="connsiteX3" fmla="*/ 865909 w 997527"/>
              <a:gd name="connsiteY3" fmla="*/ 547255 h 1250977"/>
              <a:gd name="connsiteX4" fmla="*/ 969818 w 997527"/>
              <a:gd name="connsiteY4" fmla="*/ 852055 h 1250977"/>
              <a:gd name="connsiteX5" fmla="*/ 997527 w 997527"/>
              <a:gd name="connsiteY5" fmla="*/ 1094509 h 1250977"/>
              <a:gd name="connsiteX6" fmla="*/ 727363 w 997527"/>
              <a:gd name="connsiteY6" fmla="*/ 1233055 h 1250977"/>
              <a:gd name="connsiteX7" fmla="*/ 502033 w 997527"/>
              <a:gd name="connsiteY7" fmla="*/ 986974 h 1250977"/>
              <a:gd name="connsiteX8" fmla="*/ 358017 w 997527"/>
              <a:gd name="connsiteY8" fmla="*/ 770950 h 1250977"/>
              <a:gd name="connsiteX9" fmla="*/ 200890 w 997527"/>
              <a:gd name="connsiteY9" fmla="*/ 436418 h 1250977"/>
              <a:gd name="connsiteX10" fmla="*/ 76200 w 997527"/>
              <a:gd name="connsiteY10" fmla="*/ 263237 h 1250977"/>
              <a:gd name="connsiteX11" fmla="*/ 0 w 997527"/>
              <a:gd name="connsiteY11" fmla="*/ 138546 h 1250977"/>
              <a:gd name="connsiteX12" fmla="*/ 180109 w 997527"/>
              <a:gd name="connsiteY12" fmla="*/ 0 h 1250977"/>
              <a:gd name="connsiteX13" fmla="*/ 332509 w 997527"/>
              <a:gd name="connsiteY13" fmla="*/ 6927 h 1250977"/>
              <a:gd name="connsiteX0" fmla="*/ 335972 w 1014845"/>
              <a:gd name="connsiteY0" fmla="*/ 90055 h 1250977"/>
              <a:gd name="connsiteX1" fmla="*/ 502227 w 1014845"/>
              <a:gd name="connsiteY1" fmla="*/ 242455 h 1250977"/>
              <a:gd name="connsiteX2" fmla="*/ 675408 w 1014845"/>
              <a:gd name="connsiteY2" fmla="*/ 235527 h 1250977"/>
              <a:gd name="connsiteX3" fmla="*/ 883227 w 1014845"/>
              <a:gd name="connsiteY3" fmla="*/ 547255 h 1250977"/>
              <a:gd name="connsiteX4" fmla="*/ 987136 w 1014845"/>
              <a:gd name="connsiteY4" fmla="*/ 852055 h 1250977"/>
              <a:gd name="connsiteX5" fmla="*/ 1014845 w 1014845"/>
              <a:gd name="connsiteY5" fmla="*/ 1094509 h 1250977"/>
              <a:gd name="connsiteX6" fmla="*/ 744681 w 1014845"/>
              <a:gd name="connsiteY6" fmla="*/ 1233055 h 1250977"/>
              <a:gd name="connsiteX7" fmla="*/ 519351 w 1014845"/>
              <a:gd name="connsiteY7" fmla="*/ 986974 h 1250977"/>
              <a:gd name="connsiteX8" fmla="*/ 375335 w 1014845"/>
              <a:gd name="connsiteY8" fmla="*/ 770950 h 1250977"/>
              <a:gd name="connsiteX9" fmla="*/ 218208 w 1014845"/>
              <a:gd name="connsiteY9" fmla="*/ 436418 h 1250977"/>
              <a:gd name="connsiteX10" fmla="*/ 93518 w 1014845"/>
              <a:gd name="connsiteY10" fmla="*/ 263237 h 1250977"/>
              <a:gd name="connsiteX11" fmla="*/ 17318 w 1014845"/>
              <a:gd name="connsiteY11" fmla="*/ 138546 h 1250977"/>
              <a:gd name="connsiteX12" fmla="*/ 197427 w 1014845"/>
              <a:gd name="connsiteY12" fmla="*/ 0 h 1250977"/>
              <a:gd name="connsiteX13" fmla="*/ 349827 w 1014845"/>
              <a:gd name="connsiteY13" fmla="*/ 6927 h 1250977"/>
              <a:gd name="connsiteX0" fmla="*/ 335972 w 1014845"/>
              <a:gd name="connsiteY0" fmla="*/ 90055 h 1250977"/>
              <a:gd name="connsiteX1" fmla="*/ 502227 w 1014845"/>
              <a:gd name="connsiteY1" fmla="*/ 242455 h 1250977"/>
              <a:gd name="connsiteX2" fmla="*/ 675408 w 1014845"/>
              <a:gd name="connsiteY2" fmla="*/ 235527 h 1250977"/>
              <a:gd name="connsiteX3" fmla="*/ 883227 w 1014845"/>
              <a:gd name="connsiteY3" fmla="*/ 547255 h 1250977"/>
              <a:gd name="connsiteX4" fmla="*/ 987136 w 1014845"/>
              <a:gd name="connsiteY4" fmla="*/ 852055 h 1250977"/>
              <a:gd name="connsiteX5" fmla="*/ 1014845 w 1014845"/>
              <a:gd name="connsiteY5" fmla="*/ 1094509 h 1250977"/>
              <a:gd name="connsiteX6" fmla="*/ 744681 w 1014845"/>
              <a:gd name="connsiteY6" fmla="*/ 1233055 h 1250977"/>
              <a:gd name="connsiteX7" fmla="*/ 519351 w 1014845"/>
              <a:gd name="connsiteY7" fmla="*/ 986974 h 1250977"/>
              <a:gd name="connsiteX8" fmla="*/ 375335 w 1014845"/>
              <a:gd name="connsiteY8" fmla="*/ 770950 h 1250977"/>
              <a:gd name="connsiteX9" fmla="*/ 218208 w 1014845"/>
              <a:gd name="connsiteY9" fmla="*/ 436418 h 1250977"/>
              <a:gd name="connsiteX10" fmla="*/ 93518 w 1014845"/>
              <a:gd name="connsiteY10" fmla="*/ 263237 h 1250977"/>
              <a:gd name="connsiteX11" fmla="*/ 17318 w 1014845"/>
              <a:gd name="connsiteY11" fmla="*/ 138546 h 1250977"/>
              <a:gd name="connsiteX12" fmla="*/ 197427 w 1014845"/>
              <a:gd name="connsiteY12" fmla="*/ 0 h 1250977"/>
              <a:gd name="connsiteX13" fmla="*/ 349827 w 1014845"/>
              <a:gd name="connsiteY13" fmla="*/ 6927 h 1250977"/>
              <a:gd name="connsiteX0" fmla="*/ 335972 w 1014845"/>
              <a:gd name="connsiteY0" fmla="*/ 90055 h 1250977"/>
              <a:gd name="connsiteX1" fmla="*/ 502227 w 1014845"/>
              <a:gd name="connsiteY1" fmla="*/ 242455 h 1250977"/>
              <a:gd name="connsiteX2" fmla="*/ 675408 w 1014845"/>
              <a:gd name="connsiteY2" fmla="*/ 235527 h 1250977"/>
              <a:gd name="connsiteX3" fmla="*/ 883227 w 1014845"/>
              <a:gd name="connsiteY3" fmla="*/ 547255 h 1250977"/>
              <a:gd name="connsiteX4" fmla="*/ 987136 w 1014845"/>
              <a:gd name="connsiteY4" fmla="*/ 852055 h 1250977"/>
              <a:gd name="connsiteX5" fmla="*/ 1014845 w 1014845"/>
              <a:gd name="connsiteY5" fmla="*/ 1094509 h 1250977"/>
              <a:gd name="connsiteX6" fmla="*/ 744681 w 1014845"/>
              <a:gd name="connsiteY6" fmla="*/ 1233055 h 1250977"/>
              <a:gd name="connsiteX7" fmla="*/ 519351 w 1014845"/>
              <a:gd name="connsiteY7" fmla="*/ 986974 h 1250977"/>
              <a:gd name="connsiteX8" fmla="*/ 375335 w 1014845"/>
              <a:gd name="connsiteY8" fmla="*/ 770950 h 1250977"/>
              <a:gd name="connsiteX9" fmla="*/ 218208 w 1014845"/>
              <a:gd name="connsiteY9" fmla="*/ 436418 h 1250977"/>
              <a:gd name="connsiteX10" fmla="*/ 93518 w 1014845"/>
              <a:gd name="connsiteY10" fmla="*/ 263237 h 1250977"/>
              <a:gd name="connsiteX11" fmla="*/ 17318 w 1014845"/>
              <a:gd name="connsiteY11" fmla="*/ 138546 h 1250977"/>
              <a:gd name="connsiteX12" fmla="*/ 197427 w 1014845"/>
              <a:gd name="connsiteY12" fmla="*/ 0 h 1250977"/>
              <a:gd name="connsiteX13" fmla="*/ 349827 w 1014845"/>
              <a:gd name="connsiteY13" fmla="*/ 6927 h 1250977"/>
              <a:gd name="connsiteX0" fmla="*/ 335972 w 1014845"/>
              <a:gd name="connsiteY0" fmla="*/ 90055 h 1250977"/>
              <a:gd name="connsiteX1" fmla="*/ 502227 w 1014845"/>
              <a:gd name="connsiteY1" fmla="*/ 242455 h 1250977"/>
              <a:gd name="connsiteX2" fmla="*/ 675408 w 1014845"/>
              <a:gd name="connsiteY2" fmla="*/ 235527 h 1250977"/>
              <a:gd name="connsiteX3" fmla="*/ 883227 w 1014845"/>
              <a:gd name="connsiteY3" fmla="*/ 547255 h 1250977"/>
              <a:gd name="connsiteX4" fmla="*/ 987136 w 1014845"/>
              <a:gd name="connsiteY4" fmla="*/ 852055 h 1250977"/>
              <a:gd name="connsiteX5" fmla="*/ 1014845 w 1014845"/>
              <a:gd name="connsiteY5" fmla="*/ 1094509 h 1250977"/>
              <a:gd name="connsiteX6" fmla="*/ 744681 w 1014845"/>
              <a:gd name="connsiteY6" fmla="*/ 1233055 h 1250977"/>
              <a:gd name="connsiteX7" fmla="*/ 519351 w 1014845"/>
              <a:gd name="connsiteY7" fmla="*/ 986974 h 1250977"/>
              <a:gd name="connsiteX8" fmla="*/ 375335 w 1014845"/>
              <a:gd name="connsiteY8" fmla="*/ 770950 h 1250977"/>
              <a:gd name="connsiteX9" fmla="*/ 218208 w 1014845"/>
              <a:gd name="connsiteY9" fmla="*/ 436418 h 1250977"/>
              <a:gd name="connsiteX10" fmla="*/ 93518 w 1014845"/>
              <a:gd name="connsiteY10" fmla="*/ 263237 h 1250977"/>
              <a:gd name="connsiteX11" fmla="*/ 17318 w 1014845"/>
              <a:gd name="connsiteY11" fmla="*/ 138546 h 1250977"/>
              <a:gd name="connsiteX12" fmla="*/ 197427 w 1014845"/>
              <a:gd name="connsiteY12" fmla="*/ 0 h 1250977"/>
              <a:gd name="connsiteX13" fmla="*/ 349827 w 1014845"/>
              <a:gd name="connsiteY13" fmla="*/ 6927 h 1250977"/>
              <a:gd name="connsiteX0" fmla="*/ 335972 w 1014845"/>
              <a:gd name="connsiteY0" fmla="*/ 90055 h 1250977"/>
              <a:gd name="connsiteX1" fmla="*/ 502227 w 1014845"/>
              <a:gd name="connsiteY1" fmla="*/ 242455 h 1250977"/>
              <a:gd name="connsiteX2" fmla="*/ 663367 w 1014845"/>
              <a:gd name="connsiteY2" fmla="*/ 266894 h 1250977"/>
              <a:gd name="connsiteX3" fmla="*/ 883227 w 1014845"/>
              <a:gd name="connsiteY3" fmla="*/ 547255 h 1250977"/>
              <a:gd name="connsiteX4" fmla="*/ 987136 w 1014845"/>
              <a:gd name="connsiteY4" fmla="*/ 852055 h 1250977"/>
              <a:gd name="connsiteX5" fmla="*/ 1014845 w 1014845"/>
              <a:gd name="connsiteY5" fmla="*/ 1094509 h 1250977"/>
              <a:gd name="connsiteX6" fmla="*/ 744681 w 1014845"/>
              <a:gd name="connsiteY6" fmla="*/ 1233055 h 1250977"/>
              <a:gd name="connsiteX7" fmla="*/ 519351 w 1014845"/>
              <a:gd name="connsiteY7" fmla="*/ 986974 h 1250977"/>
              <a:gd name="connsiteX8" fmla="*/ 375335 w 1014845"/>
              <a:gd name="connsiteY8" fmla="*/ 770950 h 1250977"/>
              <a:gd name="connsiteX9" fmla="*/ 218208 w 1014845"/>
              <a:gd name="connsiteY9" fmla="*/ 436418 h 1250977"/>
              <a:gd name="connsiteX10" fmla="*/ 93518 w 1014845"/>
              <a:gd name="connsiteY10" fmla="*/ 263237 h 1250977"/>
              <a:gd name="connsiteX11" fmla="*/ 17318 w 1014845"/>
              <a:gd name="connsiteY11" fmla="*/ 138546 h 1250977"/>
              <a:gd name="connsiteX12" fmla="*/ 197427 w 1014845"/>
              <a:gd name="connsiteY12" fmla="*/ 0 h 1250977"/>
              <a:gd name="connsiteX13" fmla="*/ 349827 w 1014845"/>
              <a:gd name="connsiteY13" fmla="*/ 6927 h 1250977"/>
              <a:gd name="connsiteX0" fmla="*/ 275936 w 954809"/>
              <a:gd name="connsiteY0" fmla="*/ 90055 h 1250977"/>
              <a:gd name="connsiteX1" fmla="*/ 442191 w 954809"/>
              <a:gd name="connsiteY1" fmla="*/ 242455 h 1250977"/>
              <a:gd name="connsiteX2" fmla="*/ 603331 w 954809"/>
              <a:gd name="connsiteY2" fmla="*/ 266894 h 1250977"/>
              <a:gd name="connsiteX3" fmla="*/ 823191 w 954809"/>
              <a:gd name="connsiteY3" fmla="*/ 547255 h 1250977"/>
              <a:gd name="connsiteX4" fmla="*/ 927100 w 954809"/>
              <a:gd name="connsiteY4" fmla="*/ 852055 h 1250977"/>
              <a:gd name="connsiteX5" fmla="*/ 954809 w 954809"/>
              <a:gd name="connsiteY5" fmla="*/ 1094509 h 1250977"/>
              <a:gd name="connsiteX6" fmla="*/ 684645 w 954809"/>
              <a:gd name="connsiteY6" fmla="*/ 1233055 h 1250977"/>
              <a:gd name="connsiteX7" fmla="*/ 459315 w 954809"/>
              <a:gd name="connsiteY7" fmla="*/ 986974 h 1250977"/>
              <a:gd name="connsiteX8" fmla="*/ 315299 w 954809"/>
              <a:gd name="connsiteY8" fmla="*/ 770950 h 1250977"/>
              <a:gd name="connsiteX9" fmla="*/ 158172 w 954809"/>
              <a:gd name="connsiteY9" fmla="*/ 436418 h 1250977"/>
              <a:gd name="connsiteX10" fmla="*/ 33482 w 954809"/>
              <a:gd name="connsiteY10" fmla="*/ 263237 h 1250977"/>
              <a:gd name="connsiteX11" fmla="*/ 27267 w 954809"/>
              <a:gd name="connsiteY11" fmla="*/ 194886 h 1250977"/>
              <a:gd name="connsiteX12" fmla="*/ 137391 w 954809"/>
              <a:gd name="connsiteY12" fmla="*/ 0 h 1250977"/>
              <a:gd name="connsiteX13" fmla="*/ 289791 w 954809"/>
              <a:gd name="connsiteY13" fmla="*/ 6927 h 1250977"/>
              <a:gd name="connsiteX0" fmla="*/ 275936 w 954809"/>
              <a:gd name="connsiteY0" fmla="*/ 83128 h 1244050"/>
              <a:gd name="connsiteX1" fmla="*/ 442191 w 954809"/>
              <a:gd name="connsiteY1" fmla="*/ 235528 h 1244050"/>
              <a:gd name="connsiteX2" fmla="*/ 603331 w 954809"/>
              <a:gd name="connsiteY2" fmla="*/ 259967 h 1244050"/>
              <a:gd name="connsiteX3" fmla="*/ 823191 w 954809"/>
              <a:gd name="connsiteY3" fmla="*/ 540328 h 1244050"/>
              <a:gd name="connsiteX4" fmla="*/ 927100 w 954809"/>
              <a:gd name="connsiteY4" fmla="*/ 845128 h 1244050"/>
              <a:gd name="connsiteX5" fmla="*/ 954809 w 954809"/>
              <a:gd name="connsiteY5" fmla="*/ 1087582 h 1244050"/>
              <a:gd name="connsiteX6" fmla="*/ 684645 w 954809"/>
              <a:gd name="connsiteY6" fmla="*/ 1226128 h 1244050"/>
              <a:gd name="connsiteX7" fmla="*/ 459315 w 954809"/>
              <a:gd name="connsiteY7" fmla="*/ 980047 h 1244050"/>
              <a:gd name="connsiteX8" fmla="*/ 315299 w 954809"/>
              <a:gd name="connsiteY8" fmla="*/ 764023 h 1244050"/>
              <a:gd name="connsiteX9" fmla="*/ 158172 w 954809"/>
              <a:gd name="connsiteY9" fmla="*/ 429491 h 1244050"/>
              <a:gd name="connsiteX10" fmla="*/ 33482 w 954809"/>
              <a:gd name="connsiteY10" fmla="*/ 256310 h 1244050"/>
              <a:gd name="connsiteX11" fmla="*/ 27267 w 954809"/>
              <a:gd name="connsiteY11" fmla="*/ 187959 h 1244050"/>
              <a:gd name="connsiteX12" fmla="*/ 99275 w 954809"/>
              <a:gd name="connsiteY12" fmla="*/ 115951 h 1244050"/>
              <a:gd name="connsiteX13" fmla="*/ 289791 w 954809"/>
              <a:gd name="connsiteY13" fmla="*/ 0 h 1244050"/>
              <a:gd name="connsiteX0" fmla="*/ 275936 w 954809"/>
              <a:gd name="connsiteY0" fmla="*/ 0 h 1160922"/>
              <a:gd name="connsiteX1" fmla="*/ 442191 w 954809"/>
              <a:gd name="connsiteY1" fmla="*/ 152400 h 1160922"/>
              <a:gd name="connsiteX2" fmla="*/ 603331 w 954809"/>
              <a:gd name="connsiteY2" fmla="*/ 176839 h 1160922"/>
              <a:gd name="connsiteX3" fmla="*/ 823191 w 954809"/>
              <a:gd name="connsiteY3" fmla="*/ 457200 h 1160922"/>
              <a:gd name="connsiteX4" fmla="*/ 927100 w 954809"/>
              <a:gd name="connsiteY4" fmla="*/ 762000 h 1160922"/>
              <a:gd name="connsiteX5" fmla="*/ 954809 w 954809"/>
              <a:gd name="connsiteY5" fmla="*/ 1004454 h 1160922"/>
              <a:gd name="connsiteX6" fmla="*/ 684645 w 954809"/>
              <a:gd name="connsiteY6" fmla="*/ 1143000 h 1160922"/>
              <a:gd name="connsiteX7" fmla="*/ 459315 w 954809"/>
              <a:gd name="connsiteY7" fmla="*/ 896919 h 1160922"/>
              <a:gd name="connsiteX8" fmla="*/ 315299 w 954809"/>
              <a:gd name="connsiteY8" fmla="*/ 680895 h 1160922"/>
              <a:gd name="connsiteX9" fmla="*/ 158172 w 954809"/>
              <a:gd name="connsiteY9" fmla="*/ 346363 h 1160922"/>
              <a:gd name="connsiteX10" fmla="*/ 33482 w 954809"/>
              <a:gd name="connsiteY10" fmla="*/ 173182 h 1160922"/>
              <a:gd name="connsiteX11" fmla="*/ 27267 w 954809"/>
              <a:gd name="connsiteY11" fmla="*/ 104831 h 1160922"/>
              <a:gd name="connsiteX12" fmla="*/ 99275 w 954809"/>
              <a:gd name="connsiteY12" fmla="*/ 32823 h 1160922"/>
              <a:gd name="connsiteX0" fmla="*/ 275936 w 954809"/>
              <a:gd name="connsiteY0" fmla="*/ 0 h 1067954"/>
              <a:gd name="connsiteX1" fmla="*/ 442191 w 954809"/>
              <a:gd name="connsiteY1" fmla="*/ 152400 h 1067954"/>
              <a:gd name="connsiteX2" fmla="*/ 603331 w 954809"/>
              <a:gd name="connsiteY2" fmla="*/ 176839 h 1067954"/>
              <a:gd name="connsiteX3" fmla="*/ 823191 w 954809"/>
              <a:gd name="connsiteY3" fmla="*/ 457200 h 1067954"/>
              <a:gd name="connsiteX4" fmla="*/ 927100 w 954809"/>
              <a:gd name="connsiteY4" fmla="*/ 762000 h 1067954"/>
              <a:gd name="connsiteX5" fmla="*/ 954809 w 954809"/>
              <a:gd name="connsiteY5" fmla="*/ 1004454 h 1067954"/>
              <a:gd name="connsiteX6" fmla="*/ 747347 w 954809"/>
              <a:gd name="connsiteY6" fmla="*/ 1040934 h 1067954"/>
              <a:gd name="connsiteX7" fmla="*/ 459315 w 954809"/>
              <a:gd name="connsiteY7" fmla="*/ 896919 h 1067954"/>
              <a:gd name="connsiteX8" fmla="*/ 315299 w 954809"/>
              <a:gd name="connsiteY8" fmla="*/ 680895 h 1067954"/>
              <a:gd name="connsiteX9" fmla="*/ 158172 w 954809"/>
              <a:gd name="connsiteY9" fmla="*/ 346363 h 1067954"/>
              <a:gd name="connsiteX10" fmla="*/ 33482 w 954809"/>
              <a:gd name="connsiteY10" fmla="*/ 173182 h 1067954"/>
              <a:gd name="connsiteX11" fmla="*/ 27267 w 954809"/>
              <a:gd name="connsiteY11" fmla="*/ 104831 h 1067954"/>
              <a:gd name="connsiteX12" fmla="*/ 99275 w 954809"/>
              <a:gd name="connsiteY12" fmla="*/ 32823 h 1067954"/>
              <a:gd name="connsiteX0" fmla="*/ 275936 w 954809"/>
              <a:gd name="connsiteY0" fmla="*/ 46183 h 1114137"/>
              <a:gd name="connsiteX1" fmla="*/ 289791 w 954809"/>
              <a:gd name="connsiteY1" fmla="*/ 25400 h 1114137"/>
              <a:gd name="connsiteX2" fmla="*/ 442191 w 954809"/>
              <a:gd name="connsiteY2" fmla="*/ 198583 h 1114137"/>
              <a:gd name="connsiteX3" fmla="*/ 603331 w 954809"/>
              <a:gd name="connsiteY3" fmla="*/ 223022 h 1114137"/>
              <a:gd name="connsiteX4" fmla="*/ 823191 w 954809"/>
              <a:gd name="connsiteY4" fmla="*/ 503383 h 1114137"/>
              <a:gd name="connsiteX5" fmla="*/ 927100 w 954809"/>
              <a:gd name="connsiteY5" fmla="*/ 808183 h 1114137"/>
              <a:gd name="connsiteX6" fmla="*/ 954809 w 954809"/>
              <a:gd name="connsiteY6" fmla="*/ 1050637 h 1114137"/>
              <a:gd name="connsiteX7" fmla="*/ 747347 w 954809"/>
              <a:gd name="connsiteY7" fmla="*/ 1087117 h 1114137"/>
              <a:gd name="connsiteX8" fmla="*/ 459315 w 954809"/>
              <a:gd name="connsiteY8" fmla="*/ 943102 h 1114137"/>
              <a:gd name="connsiteX9" fmla="*/ 315299 w 954809"/>
              <a:gd name="connsiteY9" fmla="*/ 727078 h 1114137"/>
              <a:gd name="connsiteX10" fmla="*/ 158172 w 954809"/>
              <a:gd name="connsiteY10" fmla="*/ 392546 h 1114137"/>
              <a:gd name="connsiteX11" fmla="*/ 33482 w 954809"/>
              <a:gd name="connsiteY11" fmla="*/ 219365 h 1114137"/>
              <a:gd name="connsiteX12" fmla="*/ 27267 w 954809"/>
              <a:gd name="connsiteY12" fmla="*/ 151014 h 1114137"/>
              <a:gd name="connsiteX13" fmla="*/ 99275 w 954809"/>
              <a:gd name="connsiteY13" fmla="*/ 79006 h 1114137"/>
              <a:gd name="connsiteX0" fmla="*/ 275936 w 954809"/>
              <a:gd name="connsiteY0" fmla="*/ 20783 h 1088737"/>
              <a:gd name="connsiteX1" fmla="*/ 289791 w 954809"/>
              <a:gd name="connsiteY1" fmla="*/ 0 h 1088737"/>
              <a:gd name="connsiteX2" fmla="*/ 442191 w 954809"/>
              <a:gd name="connsiteY2" fmla="*/ 173183 h 1088737"/>
              <a:gd name="connsiteX3" fmla="*/ 603331 w 954809"/>
              <a:gd name="connsiteY3" fmla="*/ 197622 h 1088737"/>
              <a:gd name="connsiteX4" fmla="*/ 823191 w 954809"/>
              <a:gd name="connsiteY4" fmla="*/ 477983 h 1088737"/>
              <a:gd name="connsiteX5" fmla="*/ 927100 w 954809"/>
              <a:gd name="connsiteY5" fmla="*/ 782783 h 1088737"/>
              <a:gd name="connsiteX6" fmla="*/ 954809 w 954809"/>
              <a:gd name="connsiteY6" fmla="*/ 1025237 h 1088737"/>
              <a:gd name="connsiteX7" fmla="*/ 747347 w 954809"/>
              <a:gd name="connsiteY7" fmla="*/ 1061717 h 1088737"/>
              <a:gd name="connsiteX8" fmla="*/ 459315 w 954809"/>
              <a:gd name="connsiteY8" fmla="*/ 917702 h 1088737"/>
              <a:gd name="connsiteX9" fmla="*/ 315299 w 954809"/>
              <a:gd name="connsiteY9" fmla="*/ 701678 h 1088737"/>
              <a:gd name="connsiteX10" fmla="*/ 158172 w 954809"/>
              <a:gd name="connsiteY10" fmla="*/ 367146 h 1088737"/>
              <a:gd name="connsiteX11" fmla="*/ 33482 w 954809"/>
              <a:gd name="connsiteY11" fmla="*/ 193965 h 1088737"/>
              <a:gd name="connsiteX12" fmla="*/ 27267 w 954809"/>
              <a:gd name="connsiteY12" fmla="*/ 125614 h 1088737"/>
              <a:gd name="connsiteX13" fmla="*/ 99275 w 954809"/>
              <a:gd name="connsiteY13" fmla="*/ 53606 h 1088737"/>
              <a:gd name="connsiteX0" fmla="*/ 289791 w 954809"/>
              <a:gd name="connsiteY0" fmla="*/ 0 h 1088737"/>
              <a:gd name="connsiteX1" fmla="*/ 442191 w 954809"/>
              <a:gd name="connsiteY1" fmla="*/ 173183 h 1088737"/>
              <a:gd name="connsiteX2" fmla="*/ 603331 w 954809"/>
              <a:gd name="connsiteY2" fmla="*/ 197622 h 1088737"/>
              <a:gd name="connsiteX3" fmla="*/ 823191 w 954809"/>
              <a:gd name="connsiteY3" fmla="*/ 477983 h 1088737"/>
              <a:gd name="connsiteX4" fmla="*/ 927100 w 954809"/>
              <a:gd name="connsiteY4" fmla="*/ 782783 h 1088737"/>
              <a:gd name="connsiteX5" fmla="*/ 954809 w 954809"/>
              <a:gd name="connsiteY5" fmla="*/ 1025237 h 1088737"/>
              <a:gd name="connsiteX6" fmla="*/ 747347 w 954809"/>
              <a:gd name="connsiteY6" fmla="*/ 1061717 h 1088737"/>
              <a:gd name="connsiteX7" fmla="*/ 459315 w 954809"/>
              <a:gd name="connsiteY7" fmla="*/ 917702 h 1088737"/>
              <a:gd name="connsiteX8" fmla="*/ 315299 w 954809"/>
              <a:gd name="connsiteY8" fmla="*/ 701678 h 1088737"/>
              <a:gd name="connsiteX9" fmla="*/ 158172 w 954809"/>
              <a:gd name="connsiteY9" fmla="*/ 367146 h 1088737"/>
              <a:gd name="connsiteX10" fmla="*/ 33482 w 954809"/>
              <a:gd name="connsiteY10" fmla="*/ 193965 h 1088737"/>
              <a:gd name="connsiteX11" fmla="*/ 27267 w 954809"/>
              <a:gd name="connsiteY11" fmla="*/ 125614 h 1088737"/>
              <a:gd name="connsiteX12" fmla="*/ 99275 w 954809"/>
              <a:gd name="connsiteY12" fmla="*/ 53606 h 1088737"/>
              <a:gd name="connsiteX0" fmla="*/ 289791 w 954809"/>
              <a:gd name="connsiteY0" fmla="*/ 0 h 1088737"/>
              <a:gd name="connsiteX1" fmla="*/ 442191 w 954809"/>
              <a:gd name="connsiteY1" fmla="*/ 173183 h 1088737"/>
              <a:gd name="connsiteX2" fmla="*/ 603331 w 954809"/>
              <a:gd name="connsiteY2" fmla="*/ 197622 h 1088737"/>
              <a:gd name="connsiteX3" fmla="*/ 823191 w 954809"/>
              <a:gd name="connsiteY3" fmla="*/ 477983 h 1088737"/>
              <a:gd name="connsiteX4" fmla="*/ 927100 w 954809"/>
              <a:gd name="connsiteY4" fmla="*/ 782783 h 1088737"/>
              <a:gd name="connsiteX5" fmla="*/ 954809 w 954809"/>
              <a:gd name="connsiteY5" fmla="*/ 1025237 h 1088737"/>
              <a:gd name="connsiteX6" fmla="*/ 747347 w 954809"/>
              <a:gd name="connsiteY6" fmla="*/ 1061717 h 1088737"/>
              <a:gd name="connsiteX7" fmla="*/ 459315 w 954809"/>
              <a:gd name="connsiteY7" fmla="*/ 917702 h 1088737"/>
              <a:gd name="connsiteX8" fmla="*/ 315299 w 954809"/>
              <a:gd name="connsiteY8" fmla="*/ 701678 h 1088737"/>
              <a:gd name="connsiteX9" fmla="*/ 158172 w 954809"/>
              <a:gd name="connsiteY9" fmla="*/ 367146 h 1088737"/>
              <a:gd name="connsiteX10" fmla="*/ 33482 w 954809"/>
              <a:gd name="connsiteY10" fmla="*/ 193965 h 1088737"/>
              <a:gd name="connsiteX11" fmla="*/ 27267 w 954809"/>
              <a:gd name="connsiteY11" fmla="*/ 125614 h 1088737"/>
              <a:gd name="connsiteX12" fmla="*/ 99275 w 954809"/>
              <a:gd name="connsiteY12" fmla="*/ 53606 h 1088737"/>
              <a:gd name="connsiteX13" fmla="*/ 289791 w 954809"/>
              <a:gd name="connsiteY13" fmla="*/ 0 h 1088737"/>
              <a:gd name="connsiteX0" fmla="*/ 289791 w 954809"/>
              <a:gd name="connsiteY0" fmla="*/ 25400 h 1114137"/>
              <a:gd name="connsiteX1" fmla="*/ 442191 w 954809"/>
              <a:gd name="connsiteY1" fmla="*/ 198583 h 1114137"/>
              <a:gd name="connsiteX2" fmla="*/ 603331 w 954809"/>
              <a:gd name="connsiteY2" fmla="*/ 223022 h 1114137"/>
              <a:gd name="connsiteX3" fmla="*/ 823191 w 954809"/>
              <a:gd name="connsiteY3" fmla="*/ 503383 h 1114137"/>
              <a:gd name="connsiteX4" fmla="*/ 927100 w 954809"/>
              <a:gd name="connsiteY4" fmla="*/ 808183 h 1114137"/>
              <a:gd name="connsiteX5" fmla="*/ 954809 w 954809"/>
              <a:gd name="connsiteY5" fmla="*/ 1050637 h 1114137"/>
              <a:gd name="connsiteX6" fmla="*/ 747347 w 954809"/>
              <a:gd name="connsiteY6" fmla="*/ 1087117 h 1114137"/>
              <a:gd name="connsiteX7" fmla="*/ 459315 w 954809"/>
              <a:gd name="connsiteY7" fmla="*/ 943102 h 1114137"/>
              <a:gd name="connsiteX8" fmla="*/ 315299 w 954809"/>
              <a:gd name="connsiteY8" fmla="*/ 727078 h 1114137"/>
              <a:gd name="connsiteX9" fmla="*/ 158172 w 954809"/>
              <a:gd name="connsiteY9" fmla="*/ 392546 h 1114137"/>
              <a:gd name="connsiteX10" fmla="*/ 33482 w 954809"/>
              <a:gd name="connsiteY10" fmla="*/ 219365 h 1114137"/>
              <a:gd name="connsiteX11" fmla="*/ 27267 w 954809"/>
              <a:gd name="connsiteY11" fmla="*/ 151014 h 1114137"/>
              <a:gd name="connsiteX12" fmla="*/ 99275 w 954809"/>
              <a:gd name="connsiteY12" fmla="*/ 79006 h 1114137"/>
              <a:gd name="connsiteX13" fmla="*/ 289791 w 954809"/>
              <a:gd name="connsiteY13" fmla="*/ 25400 h 111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4809" h="1114137">
                <a:moveTo>
                  <a:pt x="289791" y="25400"/>
                </a:moveTo>
                <a:cubicBezTo>
                  <a:pt x="317500" y="50800"/>
                  <a:pt x="389934" y="165646"/>
                  <a:pt x="442191" y="198583"/>
                </a:cubicBezTo>
                <a:cubicBezTo>
                  <a:pt x="494448" y="231520"/>
                  <a:pt x="539831" y="172222"/>
                  <a:pt x="603331" y="223022"/>
                </a:cubicBezTo>
                <a:cubicBezTo>
                  <a:pt x="666831" y="273822"/>
                  <a:pt x="771236" y="400628"/>
                  <a:pt x="823191" y="503383"/>
                </a:cubicBezTo>
                <a:lnTo>
                  <a:pt x="927100" y="808183"/>
                </a:lnTo>
                <a:lnTo>
                  <a:pt x="954809" y="1050637"/>
                </a:lnTo>
                <a:cubicBezTo>
                  <a:pt x="914400" y="1114137"/>
                  <a:pt x="829929" y="1105039"/>
                  <a:pt x="747347" y="1087117"/>
                </a:cubicBezTo>
                <a:cubicBezTo>
                  <a:pt x="664765" y="1069195"/>
                  <a:pt x="520873" y="1020119"/>
                  <a:pt x="459315" y="943102"/>
                </a:cubicBezTo>
                <a:lnTo>
                  <a:pt x="315299" y="727078"/>
                </a:lnTo>
                <a:lnTo>
                  <a:pt x="158172" y="392546"/>
                </a:lnTo>
                <a:lnTo>
                  <a:pt x="33482" y="219365"/>
                </a:lnTo>
                <a:cubicBezTo>
                  <a:pt x="0" y="169720"/>
                  <a:pt x="16301" y="174407"/>
                  <a:pt x="27267" y="151014"/>
                </a:cubicBezTo>
                <a:cubicBezTo>
                  <a:pt x="38233" y="127621"/>
                  <a:pt x="43857" y="100943"/>
                  <a:pt x="99275" y="79006"/>
                </a:cubicBezTo>
                <a:cubicBezTo>
                  <a:pt x="143029" y="58070"/>
                  <a:pt x="262082" y="0"/>
                  <a:pt x="289791" y="25400"/>
                </a:cubicBezTo>
                <a:close/>
              </a:path>
            </a:pathLst>
          </a:cu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TextBox 18"/>
          <p:cNvSpPr txBox="1"/>
          <p:nvPr/>
        </p:nvSpPr>
        <p:spPr>
          <a:xfrm>
            <a:off x="971600" y="382969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Structurally 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complex 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9592" y="282157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Carbonate 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platform and reefs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70368" y="354142"/>
            <a:ext cx="8784976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Geological environments with distinct petroleum interest in western and southern Greece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xmlns="" id="{11E4166A-4DB7-4F47-B75D-2E5A3B167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6453188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HAEE – O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ΡΟΛΟΣ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ΕΛΛΑΔΑΣ ΚΑΙ ΚΥΠΡΟΥ ΣΤΗΝ ΝΑ ΜΕΣΟΓΕΙΟ</a:t>
            </a: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ΕΛΛΗΝΙΚΗ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ΔΙΑΧΕΙΡΙΣΤΙΚΗ ΕΤΑΙΡΕΙΑ ΥΔΡΟΓΟΝΑΝΘΡΑΚΩΝ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 Οκτωβρίου 2017</a:t>
            </a:r>
            <a:endParaRPr lang="fr-FR" altLang="en-US" sz="10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183642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Yannis\Desktop\EDEY\GENERAL_PRESS\PRESENTATIONS_EDEY\Nikos_slides\New 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228184" y="5805264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i="1" dirty="0">
                <a:solidFill>
                  <a:schemeClr val="bg1"/>
                </a:solidFill>
              </a:rPr>
              <a:t>ΕΔΕΥ 29 Μαρτίου 2017</a:t>
            </a:r>
            <a:endParaRPr lang="fr-FR" sz="1000" i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600" y="1052736"/>
            <a:ext cx="7200800" cy="511256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6380584" y="5805264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i="1" dirty="0">
                <a:solidFill>
                  <a:schemeClr val="bg1"/>
                </a:solidFill>
              </a:rPr>
              <a:t>ΕΔΕΥ 29 Μαρτίου 2017</a:t>
            </a:r>
            <a:endParaRPr lang="fr-FR" sz="1000" i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052736"/>
            <a:ext cx="7200000" cy="512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899592" y="342900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Carbonate 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platform and reefs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70368" y="354142"/>
            <a:ext cx="8784976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Geological environments with distinct petroleum interest in western and southern Greece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2267744" y="1412776"/>
            <a:ext cx="5616624" cy="4451291"/>
            <a:chOff x="357093" y="4345289"/>
            <a:chExt cx="2664897" cy="2182007"/>
          </a:xfrm>
        </p:grpSpPr>
        <p:pic>
          <p:nvPicPr>
            <p:cNvPr id="22" name="Picture 3" descr="C:\Users\Yannis\Desktop\EDEY\GENERAL_PRESS\PRESENTATIONS_EDEY\Images presentations\Exuma-Bahamas.jpg"/>
            <p:cNvPicPr>
              <a:picLocks noChangeAspect="1" noChangeArrowheads="1"/>
            </p:cNvPicPr>
            <p:nvPr/>
          </p:nvPicPr>
          <p:blipFill>
            <a:blip r:embed="rId4" cstate="print">
              <a:lum contrast="20000"/>
            </a:blip>
            <a:srcRect l="29499" t="10626" b="2437"/>
            <a:stretch>
              <a:fillRect/>
            </a:stretch>
          </p:blipFill>
          <p:spPr bwMode="auto">
            <a:xfrm>
              <a:off x="357093" y="4345289"/>
              <a:ext cx="2664897" cy="218200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4" name="TextBox 23"/>
            <p:cNvSpPr txBox="1"/>
            <p:nvPr/>
          </p:nvSpPr>
          <p:spPr>
            <a:xfrm>
              <a:off x="1689542" y="5362460"/>
              <a:ext cx="1268254" cy="135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chemeClr val="bg1"/>
                  </a:solidFill>
                </a:rPr>
                <a:t>Several </a:t>
              </a:r>
              <a:r>
                <a:rPr lang="en-US" sz="1200" b="1" i="1" dirty="0" smtClean="0">
                  <a:solidFill>
                    <a:schemeClr val="bg1"/>
                  </a:solidFill>
                </a:rPr>
                <a:t>tens </a:t>
              </a:r>
              <a:r>
                <a:rPr lang="en-US" sz="1200" b="1" i="1" dirty="0" smtClean="0">
                  <a:solidFill>
                    <a:schemeClr val="bg1"/>
                  </a:solidFill>
                </a:rPr>
                <a:t>of million years ago</a:t>
              </a:r>
              <a:endParaRPr lang="en-US" sz="12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31">
            <a:extLst>
              <a:ext uri="{FF2B5EF4-FFF2-40B4-BE49-F238E27FC236}">
                <a16:creationId xmlns:a16="http://schemas.microsoft.com/office/drawing/2014/main" xmlns="" id="{11E4166A-4DB7-4F47-B75D-2E5A3B167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6453188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HAEE – O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ΡΟΛΟΣ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ΕΛΛΑΔΑΣ ΚΑΙ ΚΥΠΡΟΥ ΣΤΗΝ ΝΑ ΜΕΣΟΓΕΙΟ</a:t>
            </a: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ΕΛΛΗΝΙΚΗ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ΔΙΑΧΕΙΡΙΣΤΙΚΗ ΕΤΑΙΡΕΙΑ ΥΔΡΟΓΟΝΑΝΘΡΑΚΩΝ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 Οκτωβρίου 2017</a:t>
            </a:r>
            <a:endParaRPr lang="fr-FR" altLang="en-US" sz="10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183642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Yannis\Desktop\EDEY\GENERAL_PRESS\PRESENTATIONS_EDEY\Nikos_slides\New 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228184" y="5805264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i="1" dirty="0">
                <a:solidFill>
                  <a:schemeClr val="bg1"/>
                </a:solidFill>
              </a:rPr>
              <a:t>ΕΔΕΥ 29 Μαρτίου 2017</a:t>
            </a:r>
            <a:endParaRPr lang="fr-FR" sz="10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0584" y="5805264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i="1" dirty="0">
                <a:solidFill>
                  <a:schemeClr val="bg1"/>
                </a:solidFill>
              </a:rPr>
              <a:t>ΕΔΕΥ 29 Μαρτίου 2017</a:t>
            </a:r>
            <a:endParaRPr lang="fr-FR" sz="1000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1600" y="382969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Structurally 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complex 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9592" y="282157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Carbonate 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platform and reefs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70368" y="354142"/>
            <a:ext cx="8784976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Geological environments with distinct petroleum interest in western and southern Greece</a:t>
            </a:r>
          </a:p>
        </p:txBody>
      </p:sp>
      <p:pic>
        <p:nvPicPr>
          <p:cNvPr id="2" name="Picture 2" descr="C:\Users\Yannis\Desktop\Yannis Nikos Site 2017 08\Ionian_bloc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8529409" cy="4536504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31">
            <a:extLst>
              <a:ext uri="{FF2B5EF4-FFF2-40B4-BE49-F238E27FC236}">
                <a16:creationId xmlns:a16="http://schemas.microsoft.com/office/drawing/2014/main" xmlns="" id="{11E4166A-4DB7-4F47-B75D-2E5A3B167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6453188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HAEE – O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ΡΟΛΟΣ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ΕΛΛΑΔΑΣ ΚΑΙ ΚΥΠΡΟΥ ΣΤΗΝ ΝΑ ΜΕΣΟΓΕΙΟ</a:t>
            </a: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ΕΛΛΗΝΙΚΗ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ΔΙΑΧΕΙΡΙΣΤΙΚΗ ΕΤΑΙΡΕΙΑ ΥΔΡΟΓΟΝΑΝΘΡΑΚΩΝ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 Οκτωβρίου 2017</a:t>
            </a:r>
            <a:endParaRPr lang="fr-FR" altLang="en-US" sz="10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183642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Yannis\Desktop\EDEY\GENERAL_PRESS\PRESENTATIONS_EDEY\Nikos_slides\New 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228184" y="5805264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i="1" dirty="0">
                <a:solidFill>
                  <a:schemeClr val="bg1"/>
                </a:solidFill>
              </a:rPr>
              <a:t>ΕΔΕΥ 29 Μαρτίου 2017</a:t>
            </a:r>
            <a:endParaRPr lang="fr-FR" sz="1000" i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600" y="1052736"/>
            <a:ext cx="7200800" cy="511256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6380584" y="5805264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i="1" dirty="0">
                <a:solidFill>
                  <a:schemeClr val="bg1"/>
                </a:solidFill>
              </a:rPr>
              <a:t>ΕΔΕΥ 29 Μαρτίου 2017</a:t>
            </a:r>
            <a:endParaRPr lang="fr-FR" sz="1000" i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052736"/>
            <a:ext cx="7200000" cy="512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195736" y="426173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</a:rPr>
              <a:t>Thrusts</a:t>
            </a:r>
            <a:endParaRPr lang="fr-FR" sz="1200" i="1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100945" y="5071918"/>
            <a:ext cx="1666768" cy="457379"/>
          </a:xfrm>
          <a:custGeom>
            <a:avLst/>
            <a:gdLst>
              <a:gd name="connsiteX0" fmla="*/ 0 w 1620982"/>
              <a:gd name="connsiteY0" fmla="*/ 20782 h 519545"/>
              <a:gd name="connsiteX1" fmla="*/ 76200 w 1620982"/>
              <a:gd name="connsiteY1" fmla="*/ 159327 h 519545"/>
              <a:gd name="connsiteX2" fmla="*/ 200891 w 1620982"/>
              <a:gd name="connsiteY2" fmla="*/ 270164 h 519545"/>
              <a:gd name="connsiteX3" fmla="*/ 436419 w 1620982"/>
              <a:gd name="connsiteY3" fmla="*/ 318654 h 519545"/>
              <a:gd name="connsiteX4" fmla="*/ 588819 w 1620982"/>
              <a:gd name="connsiteY4" fmla="*/ 367145 h 519545"/>
              <a:gd name="connsiteX5" fmla="*/ 748146 w 1620982"/>
              <a:gd name="connsiteY5" fmla="*/ 505691 h 519545"/>
              <a:gd name="connsiteX6" fmla="*/ 969819 w 1620982"/>
              <a:gd name="connsiteY6" fmla="*/ 519545 h 519545"/>
              <a:gd name="connsiteX7" fmla="*/ 1288473 w 1620982"/>
              <a:gd name="connsiteY7" fmla="*/ 484909 h 519545"/>
              <a:gd name="connsiteX8" fmla="*/ 1607128 w 1620982"/>
              <a:gd name="connsiteY8" fmla="*/ 263236 h 519545"/>
              <a:gd name="connsiteX9" fmla="*/ 1620982 w 1620982"/>
              <a:gd name="connsiteY9" fmla="*/ 124691 h 519545"/>
              <a:gd name="connsiteX10" fmla="*/ 1468582 w 1620982"/>
              <a:gd name="connsiteY10" fmla="*/ 138545 h 519545"/>
              <a:gd name="connsiteX11" fmla="*/ 1357746 w 1620982"/>
              <a:gd name="connsiteY11" fmla="*/ 138545 h 519545"/>
              <a:gd name="connsiteX12" fmla="*/ 1052946 w 1620982"/>
              <a:gd name="connsiteY12" fmla="*/ 166254 h 519545"/>
              <a:gd name="connsiteX13" fmla="*/ 762000 w 1620982"/>
              <a:gd name="connsiteY13" fmla="*/ 187036 h 519545"/>
              <a:gd name="connsiteX14" fmla="*/ 665019 w 1620982"/>
              <a:gd name="connsiteY14" fmla="*/ 173182 h 519545"/>
              <a:gd name="connsiteX15" fmla="*/ 630382 w 1620982"/>
              <a:gd name="connsiteY15" fmla="*/ 83127 h 519545"/>
              <a:gd name="connsiteX16" fmla="*/ 450273 w 1620982"/>
              <a:gd name="connsiteY16" fmla="*/ 34636 h 519545"/>
              <a:gd name="connsiteX17" fmla="*/ 277091 w 1620982"/>
              <a:gd name="connsiteY17" fmla="*/ 13854 h 519545"/>
              <a:gd name="connsiteX18" fmla="*/ 76200 w 1620982"/>
              <a:gd name="connsiteY18" fmla="*/ 0 h 519545"/>
              <a:gd name="connsiteX19" fmla="*/ 0 w 1620982"/>
              <a:gd name="connsiteY19" fmla="*/ 20782 h 519545"/>
              <a:gd name="connsiteX0" fmla="*/ 0 w 1662546"/>
              <a:gd name="connsiteY0" fmla="*/ 20782 h 519545"/>
              <a:gd name="connsiteX1" fmla="*/ 76200 w 1662546"/>
              <a:gd name="connsiteY1" fmla="*/ 159327 h 519545"/>
              <a:gd name="connsiteX2" fmla="*/ 200891 w 1662546"/>
              <a:gd name="connsiteY2" fmla="*/ 270164 h 519545"/>
              <a:gd name="connsiteX3" fmla="*/ 436419 w 1662546"/>
              <a:gd name="connsiteY3" fmla="*/ 318654 h 519545"/>
              <a:gd name="connsiteX4" fmla="*/ 588819 w 1662546"/>
              <a:gd name="connsiteY4" fmla="*/ 367145 h 519545"/>
              <a:gd name="connsiteX5" fmla="*/ 748146 w 1662546"/>
              <a:gd name="connsiteY5" fmla="*/ 505691 h 519545"/>
              <a:gd name="connsiteX6" fmla="*/ 969819 w 1662546"/>
              <a:gd name="connsiteY6" fmla="*/ 519545 h 519545"/>
              <a:gd name="connsiteX7" fmla="*/ 1288473 w 1662546"/>
              <a:gd name="connsiteY7" fmla="*/ 484909 h 519545"/>
              <a:gd name="connsiteX8" fmla="*/ 1607128 w 1662546"/>
              <a:gd name="connsiteY8" fmla="*/ 263236 h 519545"/>
              <a:gd name="connsiteX9" fmla="*/ 1620982 w 1662546"/>
              <a:gd name="connsiteY9" fmla="*/ 124691 h 519545"/>
              <a:gd name="connsiteX10" fmla="*/ 1468582 w 1662546"/>
              <a:gd name="connsiteY10" fmla="*/ 138545 h 519545"/>
              <a:gd name="connsiteX11" fmla="*/ 1357746 w 1662546"/>
              <a:gd name="connsiteY11" fmla="*/ 138545 h 519545"/>
              <a:gd name="connsiteX12" fmla="*/ 1052946 w 1662546"/>
              <a:gd name="connsiteY12" fmla="*/ 166254 h 519545"/>
              <a:gd name="connsiteX13" fmla="*/ 762000 w 1662546"/>
              <a:gd name="connsiteY13" fmla="*/ 187036 h 519545"/>
              <a:gd name="connsiteX14" fmla="*/ 665019 w 1662546"/>
              <a:gd name="connsiteY14" fmla="*/ 173182 h 519545"/>
              <a:gd name="connsiteX15" fmla="*/ 630382 w 1662546"/>
              <a:gd name="connsiteY15" fmla="*/ 83127 h 519545"/>
              <a:gd name="connsiteX16" fmla="*/ 450273 w 1662546"/>
              <a:gd name="connsiteY16" fmla="*/ 34636 h 519545"/>
              <a:gd name="connsiteX17" fmla="*/ 277091 w 1662546"/>
              <a:gd name="connsiteY17" fmla="*/ 13854 h 519545"/>
              <a:gd name="connsiteX18" fmla="*/ 76200 w 1662546"/>
              <a:gd name="connsiteY18" fmla="*/ 0 h 519545"/>
              <a:gd name="connsiteX19" fmla="*/ 0 w 1662546"/>
              <a:gd name="connsiteY19" fmla="*/ 20782 h 519545"/>
              <a:gd name="connsiteX0" fmla="*/ 0 w 1662546"/>
              <a:gd name="connsiteY0" fmla="*/ 20782 h 527627"/>
              <a:gd name="connsiteX1" fmla="*/ 76200 w 1662546"/>
              <a:gd name="connsiteY1" fmla="*/ 159327 h 527627"/>
              <a:gd name="connsiteX2" fmla="*/ 200891 w 1662546"/>
              <a:gd name="connsiteY2" fmla="*/ 270164 h 527627"/>
              <a:gd name="connsiteX3" fmla="*/ 436419 w 1662546"/>
              <a:gd name="connsiteY3" fmla="*/ 318654 h 527627"/>
              <a:gd name="connsiteX4" fmla="*/ 588819 w 1662546"/>
              <a:gd name="connsiteY4" fmla="*/ 367145 h 527627"/>
              <a:gd name="connsiteX5" fmla="*/ 748146 w 1662546"/>
              <a:gd name="connsiteY5" fmla="*/ 505691 h 527627"/>
              <a:gd name="connsiteX6" fmla="*/ 969819 w 1662546"/>
              <a:gd name="connsiteY6" fmla="*/ 519545 h 527627"/>
              <a:gd name="connsiteX7" fmla="*/ 1288473 w 1662546"/>
              <a:gd name="connsiteY7" fmla="*/ 484909 h 527627"/>
              <a:gd name="connsiteX8" fmla="*/ 1607128 w 1662546"/>
              <a:gd name="connsiteY8" fmla="*/ 263236 h 527627"/>
              <a:gd name="connsiteX9" fmla="*/ 1620982 w 1662546"/>
              <a:gd name="connsiteY9" fmla="*/ 124691 h 527627"/>
              <a:gd name="connsiteX10" fmla="*/ 1468582 w 1662546"/>
              <a:gd name="connsiteY10" fmla="*/ 138545 h 527627"/>
              <a:gd name="connsiteX11" fmla="*/ 1357746 w 1662546"/>
              <a:gd name="connsiteY11" fmla="*/ 138545 h 527627"/>
              <a:gd name="connsiteX12" fmla="*/ 1052946 w 1662546"/>
              <a:gd name="connsiteY12" fmla="*/ 166254 h 527627"/>
              <a:gd name="connsiteX13" fmla="*/ 762000 w 1662546"/>
              <a:gd name="connsiteY13" fmla="*/ 187036 h 527627"/>
              <a:gd name="connsiteX14" fmla="*/ 665019 w 1662546"/>
              <a:gd name="connsiteY14" fmla="*/ 173182 h 527627"/>
              <a:gd name="connsiteX15" fmla="*/ 630382 w 1662546"/>
              <a:gd name="connsiteY15" fmla="*/ 83127 h 527627"/>
              <a:gd name="connsiteX16" fmla="*/ 450273 w 1662546"/>
              <a:gd name="connsiteY16" fmla="*/ 34636 h 527627"/>
              <a:gd name="connsiteX17" fmla="*/ 277091 w 1662546"/>
              <a:gd name="connsiteY17" fmla="*/ 13854 h 527627"/>
              <a:gd name="connsiteX18" fmla="*/ 76200 w 1662546"/>
              <a:gd name="connsiteY18" fmla="*/ 0 h 527627"/>
              <a:gd name="connsiteX19" fmla="*/ 0 w 1662546"/>
              <a:gd name="connsiteY19" fmla="*/ 20782 h 527627"/>
              <a:gd name="connsiteX0" fmla="*/ 0 w 1662546"/>
              <a:gd name="connsiteY0" fmla="*/ 20782 h 531091"/>
              <a:gd name="connsiteX1" fmla="*/ 76200 w 1662546"/>
              <a:gd name="connsiteY1" fmla="*/ 159327 h 531091"/>
              <a:gd name="connsiteX2" fmla="*/ 200891 w 1662546"/>
              <a:gd name="connsiteY2" fmla="*/ 270164 h 531091"/>
              <a:gd name="connsiteX3" fmla="*/ 436419 w 1662546"/>
              <a:gd name="connsiteY3" fmla="*/ 318654 h 531091"/>
              <a:gd name="connsiteX4" fmla="*/ 588819 w 1662546"/>
              <a:gd name="connsiteY4" fmla="*/ 367145 h 531091"/>
              <a:gd name="connsiteX5" fmla="*/ 748146 w 1662546"/>
              <a:gd name="connsiteY5" fmla="*/ 505691 h 531091"/>
              <a:gd name="connsiteX6" fmla="*/ 969819 w 1662546"/>
              <a:gd name="connsiteY6" fmla="*/ 519545 h 531091"/>
              <a:gd name="connsiteX7" fmla="*/ 1288473 w 1662546"/>
              <a:gd name="connsiteY7" fmla="*/ 484909 h 531091"/>
              <a:gd name="connsiteX8" fmla="*/ 1607128 w 1662546"/>
              <a:gd name="connsiteY8" fmla="*/ 263236 h 531091"/>
              <a:gd name="connsiteX9" fmla="*/ 1620982 w 1662546"/>
              <a:gd name="connsiteY9" fmla="*/ 124691 h 531091"/>
              <a:gd name="connsiteX10" fmla="*/ 1468582 w 1662546"/>
              <a:gd name="connsiteY10" fmla="*/ 138545 h 531091"/>
              <a:gd name="connsiteX11" fmla="*/ 1357746 w 1662546"/>
              <a:gd name="connsiteY11" fmla="*/ 138545 h 531091"/>
              <a:gd name="connsiteX12" fmla="*/ 1052946 w 1662546"/>
              <a:gd name="connsiteY12" fmla="*/ 166254 h 531091"/>
              <a:gd name="connsiteX13" fmla="*/ 762000 w 1662546"/>
              <a:gd name="connsiteY13" fmla="*/ 187036 h 531091"/>
              <a:gd name="connsiteX14" fmla="*/ 665019 w 1662546"/>
              <a:gd name="connsiteY14" fmla="*/ 173182 h 531091"/>
              <a:gd name="connsiteX15" fmla="*/ 630382 w 1662546"/>
              <a:gd name="connsiteY15" fmla="*/ 83127 h 531091"/>
              <a:gd name="connsiteX16" fmla="*/ 450273 w 1662546"/>
              <a:gd name="connsiteY16" fmla="*/ 34636 h 531091"/>
              <a:gd name="connsiteX17" fmla="*/ 277091 w 1662546"/>
              <a:gd name="connsiteY17" fmla="*/ 13854 h 531091"/>
              <a:gd name="connsiteX18" fmla="*/ 76200 w 1662546"/>
              <a:gd name="connsiteY18" fmla="*/ 0 h 531091"/>
              <a:gd name="connsiteX19" fmla="*/ 0 w 1662546"/>
              <a:gd name="connsiteY19" fmla="*/ 20782 h 531091"/>
              <a:gd name="connsiteX0" fmla="*/ 0 w 1662546"/>
              <a:gd name="connsiteY0" fmla="*/ 26554 h 536863"/>
              <a:gd name="connsiteX1" fmla="*/ 76200 w 1662546"/>
              <a:gd name="connsiteY1" fmla="*/ 165099 h 536863"/>
              <a:gd name="connsiteX2" fmla="*/ 200891 w 1662546"/>
              <a:gd name="connsiteY2" fmla="*/ 275936 h 536863"/>
              <a:gd name="connsiteX3" fmla="*/ 436419 w 1662546"/>
              <a:gd name="connsiteY3" fmla="*/ 324426 h 536863"/>
              <a:gd name="connsiteX4" fmla="*/ 588819 w 1662546"/>
              <a:gd name="connsiteY4" fmla="*/ 372917 h 536863"/>
              <a:gd name="connsiteX5" fmla="*/ 748146 w 1662546"/>
              <a:gd name="connsiteY5" fmla="*/ 511463 h 536863"/>
              <a:gd name="connsiteX6" fmla="*/ 969819 w 1662546"/>
              <a:gd name="connsiteY6" fmla="*/ 525317 h 536863"/>
              <a:gd name="connsiteX7" fmla="*/ 1288473 w 1662546"/>
              <a:gd name="connsiteY7" fmla="*/ 490681 h 536863"/>
              <a:gd name="connsiteX8" fmla="*/ 1607128 w 1662546"/>
              <a:gd name="connsiteY8" fmla="*/ 269008 h 536863"/>
              <a:gd name="connsiteX9" fmla="*/ 1620982 w 1662546"/>
              <a:gd name="connsiteY9" fmla="*/ 130463 h 536863"/>
              <a:gd name="connsiteX10" fmla="*/ 1468582 w 1662546"/>
              <a:gd name="connsiteY10" fmla="*/ 144317 h 536863"/>
              <a:gd name="connsiteX11" fmla="*/ 1357746 w 1662546"/>
              <a:gd name="connsiteY11" fmla="*/ 144317 h 536863"/>
              <a:gd name="connsiteX12" fmla="*/ 1052946 w 1662546"/>
              <a:gd name="connsiteY12" fmla="*/ 172026 h 536863"/>
              <a:gd name="connsiteX13" fmla="*/ 762000 w 1662546"/>
              <a:gd name="connsiteY13" fmla="*/ 192808 h 536863"/>
              <a:gd name="connsiteX14" fmla="*/ 665019 w 1662546"/>
              <a:gd name="connsiteY14" fmla="*/ 178954 h 536863"/>
              <a:gd name="connsiteX15" fmla="*/ 630382 w 1662546"/>
              <a:gd name="connsiteY15" fmla="*/ 88899 h 536863"/>
              <a:gd name="connsiteX16" fmla="*/ 450273 w 1662546"/>
              <a:gd name="connsiteY16" fmla="*/ 40408 h 536863"/>
              <a:gd name="connsiteX17" fmla="*/ 277091 w 1662546"/>
              <a:gd name="connsiteY17" fmla="*/ 19626 h 536863"/>
              <a:gd name="connsiteX18" fmla="*/ 76200 w 1662546"/>
              <a:gd name="connsiteY18" fmla="*/ 5772 h 536863"/>
              <a:gd name="connsiteX19" fmla="*/ 0 w 1662546"/>
              <a:gd name="connsiteY19" fmla="*/ 26554 h 536863"/>
              <a:gd name="connsiteX0" fmla="*/ 0 w 1662546"/>
              <a:gd name="connsiteY0" fmla="*/ 26554 h 536863"/>
              <a:gd name="connsiteX1" fmla="*/ 76200 w 1662546"/>
              <a:gd name="connsiteY1" fmla="*/ 165099 h 536863"/>
              <a:gd name="connsiteX2" fmla="*/ 200891 w 1662546"/>
              <a:gd name="connsiteY2" fmla="*/ 275936 h 536863"/>
              <a:gd name="connsiteX3" fmla="*/ 436419 w 1662546"/>
              <a:gd name="connsiteY3" fmla="*/ 324426 h 536863"/>
              <a:gd name="connsiteX4" fmla="*/ 588819 w 1662546"/>
              <a:gd name="connsiteY4" fmla="*/ 372917 h 536863"/>
              <a:gd name="connsiteX5" fmla="*/ 748146 w 1662546"/>
              <a:gd name="connsiteY5" fmla="*/ 511463 h 536863"/>
              <a:gd name="connsiteX6" fmla="*/ 969819 w 1662546"/>
              <a:gd name="connsiteY6" fmla="*/ 525317 h 536863"/>
              <a:gd name="connsiteX7" fmla="*/ 1288473 w 1662546"/>
              <a:gd name="connsiteY7" fmla="*/ 490681 h 536863"/>
              <a:gd name="connsiteX8" fmla="*/ 1607128 w 1662546"/>
              <a:gd name="connsiteY8" fmla="*/ 269008 h 536863"/>
              <a:gd name="connsiteX9" fmla="*/ 1620982 w 1662546"/>
              <a:gd name="connsiteY9" fmla="*/ 130463 h 536863"/>
              <a:gd name="connsiteX10" fmla="*/ 1468582 w 1662546"/>
              <a:gd name="connsiteY10" fmla="*/ 144317 h 536863"/>
              <a:gd name="connsiteX11" fmla="*/ 1357746 w 1662546"/>
              <a:gd name="connsiteY11" fmla="*/ 144317 h 536863"/>
              <a:gd name="connsiteX12" fmla="*/ 1052946 w 1662546"/>
              <a:gd name="connsiteY12" fmla="*/ 172026 h 536863"/>
              <a:gd name="connsiteX13" fmla="*/ 762000 w 1662546"/>
              <a:gd name="connsiteY13" fmla="*/ 192808 h 536863"/>
              <a:gd name="connsiteX14" fmla="*/ 665019 w 1662546"/>
              <a:gd name="connsiteY14" fmla="*/ 178954 h 536863"/>
              <a:gd name="connsiteX15" fmla="*/ 630382 w 1662546"/>
              <a:gd name="connsiteY15" fmla="*/ 88899 h 536863"/>
              <a:gd name="connsiteX16" fmla="*/ 450273 w 1662546"/>
              <a:gd name="connsiteY16" fmla="*/ 40408 h 536863"/>
              <a:gd name="connsiteX17" fmla="*/ 277091 w 1662546"/>
              <a:gd name="connsiteY17" fmla="*/ 19626 h 536863"/>
              <a:gd name="connsiteX18" fmla="*/ 76200 w 1662546"/>
              <a:gd name="connsiteY18" fmla="*/ 5772 h 536863"/>
              <a:gd name="connsiteX19" fmla="*/ 0 w 1662546"/>
              <a:gd name="connsiteY19" fmla="*/ 26554 h 536863"/>
              <a:gd name="connsiteX0" fmla="*/ 0 w 1662546"/>
              <a:gd name="connsiteY0" fmla="*/ 26554 h 536863"/>
              <a:gd name="connsiteX1" fmla="*/ 76200 w 1662546"/>
              <a:gd name="connsiteY1" fmla="*/ 165099 h 536863"/>
              <a:gd name="connsiteX2" fmla="*/ 200891 w 1662546"/>
              <a:gd name="connsiteY2" fmla="*/ 275936 h 536863"/>
              <a:gd name="connsiteX3" fmla="*/ 436419 w 1662546"/>
              <a:gd name="connsiteY3" fmla="*/ 324426 h 536863"/>
              <a:gd name="connsiteX4" fmla="*/ 588819 w 1662546"/>
              <a:gd name="connsiteY4" fmla="*/ 372917 h 536863"/>
              <a:gd name="connsiteX5" fmla="*/ 748146 w 1662546"/>
              <a:gd name="connsiteY5" fmla="*/ 511463 h 536863"/>
              <a:gd name="connsiteX6" fmla="*/ 969819 w 1662546"/>
              <a:gd name="connsiteY6" fmla="*/ 525317 h 536863"/>
              <a:gd name="connsiteX7" fmla="*/ 1288473 w 1662546"/>
              <a:gd name="connsiteY7" fmla="*/ 490681 h 536863"/>
              <a:gd name="connsiteX8" fmla="*/ 1607128 w 1662546"/>
              <a:gd name="connsiteY8" fmla="*/ 269008 h 536863"/>
              <a:gd name="connsiteX9" fmla="*/ 1620982 w 1662546"/>
              <a:gd name="connsiteY9" fmla="*/ 130463 h 536863"/>
              <a:gd name="connsiteX10" fmla="*/ 1468582 w 1662546"/>
              <a:gd name="connsiteY10" fmla="*/ 144317 h 536863"/>
              <a:gd name="connsiteX11" fmla="*/ 1357746 w 1662546"/>
              <a:gd name="connsiteY11" fmla="*/ 144317 h 536863"/>
              <a:gd name="connsiteX12" fmla="*/ 1052946 w 1662546"/>
              <a:gd name="connsiteY12" fmla="*/ 172026 h 536863"/>
              <a:gd name="connsiteX13" fmla="*/ 762000 w 1662546"/>
              <a:gd name="connsiteY13" fmla="*/ 192808 h 536863"/>
              <a:gd name="connsiteX14" fmla="*/ 665019 w 1662546"/>
              <a:gd name="connsiteY14" fmla="*/ 178954 h 536863"/>
              <a:gd name="connsiteX15" fmla="*/ 630382 w 1662546"/>
              <a:gd name="connsiteY15" fmla="*/ 88899 h 536863"/>
              <a:gd name="connsiteX16" fmla="*/ 450273 w 1662546"/>
              <a:gd name="connsiteY16" fmla="*/ 40408 h 536863"/>
              <a:gd name="connsiteX17" fmla="*/ 277091 w 1662546"/>
              <a:gd name="connsiteY17" fmla="*/ 19626 h 536863"/>
              <a:gd name="connsiteX18" fmla="*/ 76200 w 1662546"/>
              <a:gd name="connsiteY18" fmla="*/ 5772 h 536863"/>
              <a:gd name="connsiteX19" fmla="*/ 0 w 1662546"/>
              <a:gd name="connsiteY19" fmla="*/ 26554 h 536863"/>
              <a:gd name="connsiteX0" fmla="*/ 0 w 1678769"/>
              <a:gd name="connsiteY0" fmla="*/ 26554 h 536863"/>
              <a:gd name="connsiteX1" fmla="*/ 76200 w 1678769"/>
              <a:gd name="connsiteY1" fmla="*/ 165099 h 536863"/>
              <a:gd name="connsiteX2" fmla="*/ 200891 w 1678769"/>
              <a:gd name="connsiteY2" fmla="*/ 275936 h 536863"/>
              <a:gd name="connsiteX3" fmla="*/ 436419 w 1678769"/>
              <a:gd name="connsiteY3" fmla="*/ 324426 h 536863"/>
              <a:gd name="connsiteX4" fmla="*/ 588819 w 1678769"/>
              <a:gd name="connsiteY4" fmla="*/ 372917 h 536863"/>
              <a:gd name="connsiteX5" fmla="*/ 748146 w 1678769"/>
              <a:gd name="connsiteY5" fmla="*/ 511463 h 536863"/>
              <a:gd name="connsiteX6" fmla="*/ 969819 w 1678769"/>
              <a:gd name="connsiteY6" fmla="*/ 525317 h 536863"/>
              <a:gd name="connsiteX7" fmla="*/ 1191135 w 1678769"/>
              <a:gd name="connsiteY7" fmla="*/ 445313 h 536863"/>
              <a:gd name="connsiteX8" fmla="*/ 1607128 w 1678769"/>
              <a:gd name="connsiteY8" fmla="*/ 269008 h 536863"/>
              <a:gd name="connsiteX9" fmla="*/ 1620982 w 1678769"/>
              <a:gd name="connsiteY9" fmla="*/ 130463 h 536863"/>
              <a:gd name="connsiteX10" fmla="*/ 1468582 w 1678769"/>
              <a:gd name="connsiteY10" fmla="*/ 144317 h 536863"/>
              <a:gd name="connsiteX11" fmla="*/ 1357746 w 1678769"/>
              <a:gd name="connsiteY11" fmla="*/ 144317 h 536863"/>
              <a:gd name="connsiteX12" fmla="*/ 1052946 w 1678769"/>
              <a:gd name="connsiteY12" fmla="*/ 172026 h 536863"/>
              <a:gd name="connsiteX13" fmla="*/ 762000 w 1678769"/>
              <a:gd name="connsiteY13" fmla="*/ 192808 h 536863"/>
              <a:gd name="connsiteX14" fmla="*/ 665019 w 1678769"/>
              <a:gd name="connsiteY14" fmla="*/ 178954 h 536863"/>
              <a:gd name="connsiteX15" fmla="*/ 630382 w 1678769"/>
              <a:gd name="connsiteY15" fmla="*/ 88899 h 536863"/>
              <a:gd name="connsiteX16" fmla="*/ 450273 w 1678769"/>
              <a:gd name="connsiteY16" fmla="*/ 40408 h 536863"/>
              <a:gd name="connsiteX17" fmla="*/ 277091 w 1678769"/>
              <a:gd name="connsiteY17" fmla="*/ 19626 h 536863"/>
              <a:gd name="connsiteX18" fmla="*/ 76200 w 1678769"/>
              <a:gd name="connsiteY18" fmla="*/ 5772 h 536863"/>
              <a:gd name="connsiteX19" fmla="*/ 0 w 1678769"/>
              <a:gd name="connsiteY19" fmla="*/ 26554 h 536863"/>
              <a:gd name="connsiteX0" fmla="*/ 0 w 1678769"/>
              <a:gd name="connsiteY0" fmla="*/ 26554 h 535530"/>
              <a:gd name="connsiteX1" fmla="*/ 76200 w 1678769"/>
              <a:gd name="connsiteY1" fmla="*/ 165099 h 535530"/>
              <a:gd name="connsiteX2" fmla="*/ 200891 w 1678769"/>
              <a:gd name="connsiteY2" fmla="*/ 275936 h 535530"/>
              <a:gd name="connsiteX3" fmla="*/ 436419 w 1678769"/>
              <a:gd name="connsiteY3" fmla="*/ 324426 h 535530"/>
              <a:gd name="connsiteX4" fmla="*/ 588819 w 1678769"/>
              <a:gd name="connsiteY4" fmla="*/ 372917 h 535530"/>
              <a:gd name="connsiteX5" fmla="*/ 748146 w 1678769"/>
              <a:gd name="connsiteY5" fmla="*/ 511463 h 535530"/>
              <a:gd name="connsiteX6" fmla="*/ 975111 w 1678769"/>
              <a:gd name="connsiteY6" fmla="*/ 517321 h 535530"/>
              <a:gd name="connsiteX7" fmla="*/ 1191135 w 1678769"/>
              <a:gd name="connsiteY7" fmla="*/ 445313 h 535530"/>
              <a:gd name="connsiteX8" fmla="*/ 1607128 w 1678769"/>
              <a:gd name="connsiteY8" fmla="*/ 269008 h 535530"/>
              <a:gd name="connsiteX9" fmla="*/ 1620982 w 1678769"/>
              <a:gd name="connsiteY9" fmla="*/ 130463 h 535530"/>
              <a:gd name="connsiteX10" fmla="*/ 1468582 w 1678769"/>
              <a:gd name="connsiteY10" fmla="*/ 144317 h 535530"/>
              <a:gd name="connsiteX11" fmla="*/ 1357746 w 1678769"/>
              <a:gd name="connsiteY11" fmla="*/ 144317 h 535530"/>
              <a:gd name="connsiteX12" fmla="*/ 1052946 w 1678769"/>
              <a:gd name="connsiteY12" fmla="*/ 172026 h 535530"/>
              <a:gd name="connsiteX13" fmla="*/ 762000 w 1678769"/>
              <a:gd name="connsiteY13" fmla="*/ 192808 h 535530"/>
              <a:gd name="connsiteX14" fmla="*/ 665019 w 1678769"/>
              <a:gd name="connsiteY14" fmla="*/ 178954 h 535530"/>
              <a:gd name="connsiteX15" fmla="*/ 630382 w 1678769"/>
              <a:gd name="connsiteY15" fmla="*/ 88899 h 535530"/>
              <a:gd name="connsiteX16" fmla="*/ 450273 w 1678769"/>
              <a:gd name="connsiteY16" fmla="*/ 40408 h 535530"/>
              <a:gd name="connsiteX17" fmla="*/ 277091 w 1678769"/>
              <a:gd name="connsiteY17" fmla="*/ 19626 h 535530"/>
              <a:gd name="connsiteX18" fmla="*/ 76200 w 1678769"/>
              <a:gd name="connsiteY18" fmla="*/ 5772 h 535530"/>
              <a:gd name="connsiteX19" fmla="*/ 0 w 1678769"/>
              <a:gd name="connsiteY19" fmla="*/ 26554 h 535530"/>
              <a:gd name="connsiteX0" fmla="*/ 0 w 1678769"/>
              <a:gd name="connsiteY0" fmla="*/ 26554 h 517321"/>
              <a:gd name="connsiteX1" fmla="*/ 76200 w 1678769"/>
              <a:gd name="connsiteY1" fmla="*/ 165099 h 517321"/>
              <a:gd name="connsiteX2" fmla="*/ 200891 w 1678769"/>
              <a:gd name="connsiteY2" fmla="*/ 275936 h 517321"/>
              <a:gd name="connsiteX3" fmla="*/ 436419 w 1678769"/>
              <a:gd name="connsiteY3" fmla="*/ 324426 h 517321"/>
              <a:gd name="connsiteX4" fmla="*/ 588819 w 1678769"/>
              <a:gd name="connsiteY4" fmla="*/ 372917 h 517321"/>
              <a:gd name="connsiteX5" fmla="*/ 759087 w 1678769"/>
              <a:gd name="connsiteY5" fmla="*/ 445313 h 517321"/>
              <a:gd name="connsiteX6" fmla="*/ 975111 w 1678769"/>
              <a:gd name="connsiteY6" fmla="*/ 517321 h 517321"/>
              <a:gd name="connsiteX7" fmla="*/ 1191135 w 1678769"/>
              <a:gd name="connsiteY7" fmla="*/ 445313 h 517321"/>
              <a:gd name="connsiteX8" fmla="*/ 1607128 w 1678769"/>
              <a:gd name="connsiteY8" fmla="*/ 269008 h 517321"/>
              <a:gd name="connsiteX9" fmla="*/ 1620982 w 1678769"/>
              <a:gd name="connsiteY9" fmla="*/ 130463 h 517321"/>
              <a:gd name="connsiteX10" fmla="*/ 1468582 w 1678769"/>
              <a:gd name="connsiteY10" fmla="*/ 144317 h 517321"/>
              <a:gd name="connsiteX11" fmla="*/ 1357746 w 1678769"/>
              <a:gd name="connsiteY11" fmla="*/ 144317 h 517321"/>
              <a:gd name="connsiteX12" fmla="*/ 1052946 w 1678769"/>
              <a:gd name="connsiteY12" fmla="*/ 172026 h 517321"/>
              <a:gd name="connsiteX13" fmla="*/ 762000 w 1678769"/>
              <a:gd name="connsiteY13" fmla="*/ 192808 h 517321"/>
              <a:gd name="connsiteX14" fmla="*/ 665019 w 1678769"/>
              <a:gd name="connsiteY14" fmla="*/ 178954 h 517321"/>
              <a:gd name="connsiteX15" fmla="*/ 630382 w 1678769"/>
              <a:gd name="connsiteY15" fmla="*/ 88899 h 517321"/>
              <a:gd name="connsiteX16" fmla="*/ 450273 w 1678769"/>
              <a:gd name="connsiteY16" fmla="*/ 40408 h 517321"/>
              <a:gd name="connsiteX17" fmla="*/ 277091 w 1678769"/>
              <a:gd name="connsiteY17" fmla="*/ 19626 h 517321"/>
              <a:gd name="connsiteX18" fmla="*/ 76200 w 1678769"/>
              <a:gd name="connsiteY18" fmla="*/ 5772 h 517321"/>
              <a:gd name="connsiteX19" fmla="*/ 0 w 1678769"/>
              <a:gd name="connsiteY19" fmla="*/ 26554 h 517321"/>
              <a:gd name="connsiteX0" fmla="*/ 0 w 1678769"/>
              <a:gd name="connsiteY0" fmla="*/ 26554 h 474697"/>
              <a:gd name="connsiteX1" fmla="*/ 76200 w 1678769"/>
              <a:gd name="connsiteY1" fmla="*/ 165099 h 474697"/>
              <a:gd name="connsiteX2" fmla="*/ 200891 w 1678769"/>
              <a:gd name="connsiteY2" fmla="*/ 275936 h 474697"/>
              <a:gd name="connsiteX3" fmla="*/ 436419 w 1678769"/>
              <a:gd name="connsiteY3" fmla="*/ 324426 h 474697"/>
              <a:gd name="connsiteX4" fmla="*/ 588819 w 1678769"/>
              <a:gd name="connsiteY4" fmla="*/ 372917 h 474697"/>
              <a:gd name="connsiteX5" fmla="*/ 759087 w 1678769"/>
              <a:gd name="connsiteY5" fmla="*/ 445313 h 474697"/>
              <a:gd name="connsiteX6" fmla="*/ 975111 w 1678769"/>
              <a:gd name="connsiteY6" fmla="*/ 445314 h 474697"/>
              <a:gd name="connsiteX7" fmla="*/ 1191135 w 1678769"/>
              <a:gd name="connsiteY7" fmla="*/ 445313 h 474697"/>
              <a:gd name="connsiteX8" fmla="*/ 1607128 w 1678769"/>
              <a:gd name="connsiteY8" fmla="*/ 269008 h 474697"/>
              <a:gd name="connsiteX9" fmla="*/ 1620982 w 1678769"/>
              <a:gd name="connsiteY9" fmla="*/ 130463 h 474697"/>
              <a:gd name="connsiteX10" fmla="*/ 1468582 w 1678769"/>
              <a:gd name="connsiteY10" fmla="*/ 144317 h 474697"/>
              <a:gd name="connsiteX11" fmla="*/ 1357746 w 1678769"/>
              <a:gd name="connsiteY11" fmla="*/ 144317 h 474697"/>
              <a:gd name="connsiteX12" fmla="*/ 1052946 w 1678769"/>
              <a:gd name="connsiteY12" fmla="*/ 172026 h 474697"/>
              <a:gd name="connsiteX13" fmla="*/ 762000 w 1678769"/>
              <a:gd name="connsiteY13" fmla="*/ 192808 h 474697"/>
              <a:gd name="connsiteX14" fmla="*/ 665019 w 1678769"/>
              <a:gd name="connsiteY14" fmla="*/ 178954 h 474697"/>
              <a:gd name="connsiteX15" fmla="*/ 630382 w 1678769"/>
              <a:gd name="connsiteY15" fmla="*/ 88899 h 474697"/>
              <a:gd name="connsiteX16" fmla="*/ 450273 w 1678769"/>
              <a:gd name="connsiteY16" fmla="*/ 40408 h 474697"/>
              <a:gd name="connsiteX17" fmla="*/ 277091 w 1678769"/>
              <a:gd name="connsiteY17" fmla="*/ 19626 h 474697"/>
              <a:gd name="connsiteX18" fmla="*/ 76200 w 1678769"/>
              <a:gd name="connsiteY18" fmla="*/ 5772 h 474697"/>
              <a:gd name="connsiteX19" fmla="*/ 0 w 1678769"/>
              <a:gd name="connsiteY19" fmla="*/ 26554 h 474697"/>
              <a:gd name="connsiteX0" fmla="*/ 0 w 1666768"/>
              <a:gd name="connsiteY0" fmla="*/ 26554 h 457379"/>
              <a:gd name="connsiteX1" fmla="*/ 76200 w 1666768"/>
              <a:gd name="connsiteY1" fmla="*/ 165099 h 457379"/>
              <a:gd name="connsiteX2" fmla="*/ 200891 w 1666768"/>
              <a:gd name="connsiteY2" fmla="*/ 275936 h 457379"/>
              <a:gd name="connsiteX3" fmla="*/ 436419 w 1666768"/>
              <a:gd name="connsiteY3" fmla="*/ 324426 h 457379"/>
              <a:gd name="connsiteX4" fmla="*/ 588819 w 1666768"/>
              <a:gd name="connsiteY4" fmla="*/ 372917 h 457379"/>
              <a:gd name="connsiteX5" fmla="*/ 759087 w 1666768"/>
              <a:gd name="connsiteY5" fmla="*/ 445313 h 457379"/>
              <a:gd name="connsiteX6" fmla="*/ 975111 w 1666768"/>
              <a:gd name="connsiteY6" fmla="*/ 445314 h 457379"/>
              <a:gd name="connsiteX7" fmla="*/ 1263143 w 1666768"/>
              <a:gd name="connsiteY7" fmla="*/ 373306 h 457379"/>
              <a:gd name="connsiteX8" fmla="*/ 1607128 w 1666768"/>
              <a:gd name="connsiteY8" fmla="*/ 269008 h 457379"/>
              <a:gd name="connsiteX9" fmla="*/ 1620982 w 1666768"/>
              <a:gd name="connsiteY9" fmla="*/ 130463 h 457379"/>
              <a:gd name="connsiteX10" fmla="*/ 1468582 w 1666768"/>
              <a:gd name="connsiteY10" fmla="*/ 144317 h 457379"/>
              <a:gd name="connsiteX11" fmla="*/ 1357746 w 1666768"/>
              <a:gd name="connsiteY11" fmla="*/ 144317 h 457379"/>
              <a:gd name="connsiteX12" fmla="*/ 1052946 w 1666768"/>
              <a:gd name="connsiteY12" fmla="*/ 172026 h 457379"/>
              <a:gd name="connsiteX13" fmla="*/ 762000 w 1666768"/>
              <a:gd name="connsiteY13" fmla="*/ 192808 h 457379"/>
              <a:gd name="connsiteX14" fmla="*/ 665019 w 1666768"/>
              <a:gd name="connsiteY14" fmla="*/ 178954 h 457379"/>
              <a:gd name="connsiteX15" fmla="*/ 630382 w 1666768"/>
              <a:gd name="connsiteY15" fmla="*/ 88899 h 457379"/>
              <a:gd name="connsiteX16" fmla="*/ 450273 w 1666768"/>
              <a:gd name="connsiteY16" fmla="*/ 40408 h 457379"/>
              <a:gd name="connsiteX17" fmla="*/ 277091 w 1666768"/>
              <a:gd name="connsiteY17" fmla="*/ 19626 h 457379"/>
              <a:gd name="connsiteX18" fmla="*/ 76200 w 1666768"/>
              <a:gd name="connsiteY18" fmla="*/ 5772 h 457379"/>
              <a:gd name="connsiteX19" fmla="*/ 0 w 1666768"/>
              <a:gd name="connsiteY19" fmla="*/ 26554 h 45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66768" h="457379">
                <a:moveTo>
                  <a:pt x="0" y="26554"/>
                </a:moveTo>
                <a:cubicBezTo>
                  <a:pt x="0" y="53108"/>
                  <a:pt x="42718" y="123535"/>
                  <a:pt x="76200" y="165099"/>
                </a:cubicBezTo>
                <a:lnTo>
                  <a:pt x="200891" y="275936"/>
                </a:lnTo>
                <a:lnTo>
                  <a:pt x="436419" y="324426"/>
                </a:lnTo>
                <a:lnTo>
                  <a:pt x="588819" y="372917"/>
                </a:lnTo>
                <a:cubicBezTo>
                  <a:pt x="640773" y="404090"/>
                  <a:pt x="694705" y="433247"/>
                  <a:pt x="759087" y="445313"/>
                </a:cubicBezTo>
                <a:cubicBezTo>
                  <a:pt x="823469" y="457379"/>
                  <a:pt x="891102" y="457315"/>
                  <a:pt x="975111" y="445314"/>
                </a:cubicBezTo>
                <a:cubicBezTo>
                  <a:pt x="1059120" y="433313"/>
                  <a:pt x="1157807" y="402690"/>
                  <a:pt x="1263143" y="373306"/>
                </a:cubicBezTo>
                <a:cubicBezTo>
                  <a:pt x="1368479" y="343922"/>
                  <a:pt x="1547488" y="309482"/>
                  <a:pt x="1607128" y="269008"/>
                </a:cubicBezTo>
                <a:cubicBezTo>
                  <a:pt x="1666768" y="228534"/>
                  <a:pt x="1644073" y="151245"/>
                  <a:pt x="1620982" y="130463"/>
                </a:cubicBezTo>
                <a:cubicBezTo>
                  <a:pt x="1597891" y="109681"/>
                  <a:pt x="1512455" y="142008"/>
                  <a:pt x="1468582" y="144317"/>
                </a:cubicBezTo>
                <a:lnTo>
                  <a:pt x="1357746" y="144317"/>
                </a:lnTo>
                <a:lnTo>
                  <a:pt x="1052946" y="172026"/>
                </a:lnTo>
                <a:lnTo>
                  <a:pt x="762000" y="192808"/>
                </a:lnTo>
                <a:lnTo>
                  <a:pt x="665019" y="178954"/>
                </a:lnTo>
                <a:cubicBezTo>
                  <a:pt x="643083" y="161636"/>
                  <a:pt x="666173" y="111990"/>
                  <a:pt x="630382" y="88899"/>
                </a:cubicBezTo>
                <a:cubicBezTo>
                  <a:pt x="594591" y="65808"/>
                  <a:pt x="509155" y="51953"/>
                  <a:pt x="450273" y="40408"/>
                </a:cubicBezTo>
                <a:lnTo>
                  <a:pt x="277091" y="19626"/>
                </a:lnTo>
                <a:lnTo>
                  <a:pt x="76200" y="5772"/>
                </a:lnTo>
                <a:cubicBezTo>
                  <a:pt x="30018" y="6927"/>
                  <a:pt x="0" y="0"/>
                  <a:pt x="0" y="26554"/>
                </a:cubicBezTo>
                <a:close/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extBox 14"/>
          <p:cNvSpPr txBox="1"/>
          <p:nvPr/>
        </p:nvSpPr>
        <p:spPr>
          <a:xfrm>
            <a:off x="3275856" y="5528265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solidFill>
                  <a:schemeClr val="bg1"/>
                </a:solidFill>
              </a:rPr>
              <a:t>Transpression  / </a:t>
            </a:r>
            <a:r>
              <a:rPr lang="fr-FR" sz="1200" i="1" dirty="0" err="1">
                <a:solidFill>
                  <a:schemeClr val="bg1"/>
                </a:solidFill>
              </a:rPr>
              <a:t>Transtension</a:t>
            </a:r>
            <a:endParaRPr lang="fr-FR" sz="1200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1760" y="473617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</a:rPr>
              <a:t>Wedge</a:t>
            </a:r>
            <a:endParaRPr lang="fr-FR" sz="1200" i="1" dirty="0">
              <a:solidFill>
                <a:schemeClr val="bg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104573" y="4214090"/>
            <a:ext cx="954809" cy="1114137"/>
          </a:xfrm>
          <a:custGeom>
            <a:avLst/>
            <a:gdLst>
              <a:gd name="connsiteX0" fmla="*/ 318654 w 997527"/>
              <a:gd name="connsiteY0" fmla="*/ 90055 h 1233055"/>
              <a:gd name="connsiteX1" fmla="*/ 484909 w 997527"/>
              <a:gd name="connsiteY1" fmla="*/ 242455 h 1233055"/>
              <a:gd name="connsiteX2" fmla="*/ 658090 w 997527"/>
              <a:gd name="connsiteY2" fmla="*/ 235527 h 1233055"/>
              <a:gd name="connsiteX3" fmla="*/ 865909 w 997527"/>
              <a:gd name="connsiteY3" fmla="*/ 547255 h 1233055"/>
              <a:gd name="connsiteX4" fmla="*/ 969818 w 997527"/>
              <a:gd name="connsiteY4" fmla="*/ 852055 h 1233055"/>
              <a:gd name="connsiteX5" fmla="*/ 997527 w 997527"/>
              <a:gd name="connsiteY5" fmla="*/ 1094509 h 1233055"/>
              <a:gd name="connsiteX6" fmla="*/ 727363 w 997527"/>
              <a:gd name="connsiteY6" fmla="*/ 1233055 h 1233055"/>
              <a:gd name="connsiteX7" fmla="*/ 443345 w 997527"/>
              <a:gd name="connsiteY7" fmla="*/ 1094509 h 1233055"/>
              <a:gd name="connsiteX8" fmla="*/ 277090 w 997527"/>
              <a:gd name="connsiteY8" fmla="*/ 762000 h 1233055"/>
              <a:gd name="connsiteX9" fmla="*/ 200890 w 997527"/>
              <a:gd name="connsiteY9" fmla="*/ 436418 h 1233055"/>
              <a:gd name="connsiteX10" fmla="*/ 76200 w 997527"/>
              <a:gd name="connsiteY10" fmla="*/ 263237 h 1233055"/>
              <a:gd name="connsiteX11" fmla="*/ 0 w 997527"/>
              <a:gd name="connsiteY11" fmla="*/ 138546 h 1233055"/>
              <a:gd name="connsiteX12" fmla="*/ 180109 w 997527"/>
              <a:gd name="connsiteY12" fmla="*/ 0 h 1233055"/>
              <a:gd name="connsiteX13" fmla="*/ 332509 w 997527"/>
              <a:gd name="connsiteY13" fmla="*/ 6927 h 1233055"/>
              <a:gd name="connsiteX0" fmla="*/ 318654 w 997527"/>
              <a:gd name="connsiteY0" fmla="*/ 90055 h 1233055"/>
              <a:gd name="connsiteX1" fmla="*/ 484909 w 997527"/>
              <a:gd name="connsiteY1" fmla="*/ 242455 h 1233055"/>
              <a:gd name="connsiteX2" fmla="*/ 658090 w 997527"/>
              <a:gd name="connsiteY2" fmla="*/ 235527 h 1233055"/>
              <a:gd name="connsiteX3" fmla="*/ 865909 w 997527"/>
              <a:gd name="connsiteY3" fmla="*/ 547255 h 1233055"/>
              <a:gd name="connsiteX4" fmla="*/ 969818 w 997527"/>
              <a:gd name="connsiteY4" fmla="*/ 852055 h 1233055"/>
              <a:gd name="connsiteX5" fmla="*/ 997527 w 997527"/>
              <a:gd name="connsiteY5" fmla="*/ 1094509 h 1233055"/>
              <a:gd name="connsiteX6" fmla="*/ 727363 w 997527"/>
              <a:gd name="connsiteY6" fmla="*/ 1233055 h 1233055"/>
              <a:gd name="connsiteX7" fmla="*/ 502033 w 997527"/>
              <a:gd name="connsiteY7" fmla="*/ 986974 h 1233055"/>
              <a:gd name="connsiteX8" fmla="*/ 277090 w 997527"/>
              <a:gd name="connsiteY8" fmla="*/ 762000 h 1233055"/>
              <a:gd name="connsiteX9" fmla="*/ 200890 w 997527"/>
              <a:gd name="connsiteY9" fmla="*/ 436418 h 1233055"/>
              <a:gd name="connsiteX10" fmla="*/ 76200 w 997527"/>
              <a:gd name="connsiteY10" fmla="*/ 263237 h 1233055"/>
              <a:gd name="connsiteX11" fmla="*/ 0 w 997527"/>
              <a:gd name="connsiteY11" fmla="*/ 138546 h 1233055"/>
              <a:gd name="connsiteX12" fmla="*/ 180109 w 997527"/>
              <a:gd name="connsiteY12" fmla="*/ 0 h 1233055"/>
              <a:gd name="connsiteX13" fmla="*/ 332509 w 997527"/>
              <a:gd name="connsiteY13" fmla="*/ 6927 h 1233055"/>
              <a:gd name="connsiteX0" fmla="*/ 318654 w 997527"/>
              <a:gd name="connsiteY0" fmla="*/ 90055 h 1233055"/>
              <a:gd name="connsiteX1" fmla="*/ 484909 w 997527"/>
              <a:gd name="connsiteY1" fmla="*/ 242455 h 1233055"/>
              <a:gd name="connsiteX2" fmla="*/ 658090 w 997527"/>
              <a:gd name="connsiteY2" fmla="*/ 235527 h 1233055"/>
              <a:gd name="connsiteX3" fmla="*/ 865909 w 997527"/>
              <a:gd name="connsiteY3" fmla="*/ 547255 h 1233055"/>
              <a:gd name="connsiteX4" fmla="*/ 969818 w 997527"/>
              <a:gd name="connsiteY4" fmla="*/ 852055 h 1233055"/>
              <a:gd name="connsiteX5" fmla="*/ 997527 w 997527"/>
              <a:gd name="connsiteY5" fmla="*/ 1094509 h 1233055"/>
              <a:gd name="connsiteX6" fmla="*/ 727363 w 997527"/>
              <a:gd name="connsiteY6" fmla="*/ 1233055 h 1233055"/>
              <a:gd name="connsiteX7" fmla="*/ 502033 w 997527"/>
              <a:gd name="connsiteY7" fmla="*/ 986974 h 1233055"/>
              <a:gd name="connsiteX8" fmla="*/ 358017 w 997527"/>
              <a:gd name="connsiteY8" fmla="*/ 770950 h 1233055"/>
              <a:gd name="connsiteX9" fmla="*/ 200890 w 997527"/>
              <a:gd name="connsiteY9" fmla="*/ 436418 h 1233055"/>
              <a:gd name="connsiteX10" fmla="*/ 76200 w 997527"/>
              <a:gd name="connsiteY10" fmla="*/ 263237 h 1233055"/>
              <a:gd name="connsiteX11" fmla="*/ 0 w 997527"/>
              <a:gd name="connsiteY11" fmla="*/ 138546 h 1233055"/>
              <a:gd name="connsiteX12" fmla="*/ 180109 w 997527"/>
              <a:gd name="connsiteY12" fmla="*/ 0 h 1233055"/>
              <a:gd name="connsiteX13" fmla="*/ 332509 w 997527"/>
              <a:gd name="connsiteY13" fmla="*/ 6927 h 1233055"/>
              <a:gd name="connsiteX0" fmla="*/ 318654 w 997527"/>
              <a:gd name="connsiteY0" fmla="*/ 90055 h 1250977"/>
              <a:gd name="connsiteX1" fmla="*/ 484909 w 997527"/>
              <a:gd name="connsiteY1" fmla="*/ 242455 h 1250977"/>
              <a:gd name="connsiteX2" fmla="*/ 658090 w 997527"/>
              <a:gd name="connsiteY2" fmla="*/ 235527 h 1250977"/>
              <a:gd name="connsiteX3" fmla="*/ 865909 w 997527"/>
              <a:gd name="connsiteY3" fmla="*/ 547255 h 1250977"/>
              <a:gd name="connsiteX4" fmla="*/ 969818 w 997527"/>
              <a:gd name="connsiteY4" fmla="*/ 852055 h 1250977"/>
              <a:gd name="connsiteX5" fmla="*/ 997527 w 997527"/>
              <a:gd name="connsiteY5" fmla="*/ 1094509 h 1250977"/>
              <a:gd name="connsiteX6" fmla="*/ 727363 w 997527"/>
              <a:gd name="connsiteY6" fmla="*/ 1233055 h 1250977"/>
              <a:gd name="connsiteX7" fmla="*/ 502033 w 997527"/>
              <a:gd name="connsiteY7" fmla="*/ 986974 h 1250977"/>
              <a:gd name="connsiteX8" fmla="*/ 358017 w 997527"/>
              <a:gd name="connsiteY8" fmla="*/ 770950 h 1250977"/>
              <a:gd name="connsiteX9" fmla="*/ 200890 w 997527"/>
              <a:gd name="connsiteY9" fmla="*/ 436418 h 1250977"/>
              <a:gd name="connsiteX10" fmla="*/ 76200 w 997527"/>
              <a:gd name="connsiteY10" fmla="*/ 263237 h 1250977"/>
              <a:gd name="connsiteX11" fmla="*/ 0 w 997527"/>
              <a:gd name="connsiteY11" fmla="*/ 138546 h 1250977"/>
              <a:gd name="connsiteX12" fmla="*/ 180109 w 997527"/>
              <a:gd name="connsiteY12" fmla="*/ 0 h 1250977"/>
              <a:gd name="connsiteX13" fmla="*/ 332509 w 997527"/>
              <a:gd name="connsiteY13" fmla="*/ 6927 h 1250977"/>
              <a:gd name="connsiteX0" fmla="*/ 335972 w 1014845"/>
              <a:gd name="connsiteY0" fmla="*/ 90055 h 1250977"/>
              <a:gd name="connsiteX1" fmla="*/ 502227 w 1014845"/>
              <a:gd name="connsiteY1" fmla="*/ 242455 h 1250977"/>
              <a:gd name="connsiteX2" fmla="*/ 675408 w 1014845"/>
              <a:gd name="connsiteY2" fmla="*/ 235527 h 1250977"/>
              <a:gd name="connsiteX3" fmla="*/ 883227 w 1014845"/>
              <a:gd name="connsiteY3" fmla="*/ 547255 h 1250977"/>
              <a:gd name="connsiteX4" fmla="*/ 987136 w 1014845"/>
              <a:gd name="connsiteY4" fmla="*/ 852055 h 1250977"/>
              <a:gd name="connsiteX5" fmla="*/ 1014845 w 1014845"/>
              <a:gd name="connsiteY5" fmla="*/ 1094509 h 1250977"/>
              <a:gd name="connsiteX6" fmla="*/ 744681 w 1014845"/>
              <a:gd name="connsiteY6" fmla="*/ 1233055 h 1250977"/>
              <a:gd name="connsiteX7" fmla="*/ 519351 w 1014845"/>
              <a:gd name="connsiteY7" fmla="*/ 986974 h 1250977"/>
              <a:gd name="connsiteX8" fmla="*/ 375335 w 1014845"/>
              <a:gd name="connsiteY8" fmla="*/ 770950 h 1250977"/>
              <a:gd name="connsiteX9" fmla="*/ 218208 w 1014845"/>
              <a:gd name="connsiteY9" fmla="*/ 436418 h 1250977"/>
              <a:gd name="connsiteX10" fmla="*/ 93518 w 1014845"/>
              <a:gd name="connsiteY10" fmla="*/ 263237 h 1250977"/>
              <a:gd name="connsiteX11" fmla="*/ 17318 w 1014845"/>
              <a:gd name="connsiteY11" fmla="*/ 138546 h 1250977"/>
              <a:gd name="connsiteX12" fmla="*/ 197427 w 1014845"/>
              <a:gd name="connsiteY12" fmla="*/ 0 h 1250977"/>
              <a:gd name="connsiteX13" fmla="*/ 349827 w 1014845"/>
              <a:gd name="connsiteY13" fmla="*/ 6927 h 1250977"/>
              <a:gd name="connsiteX0" fmla="*/ 335972 w 1014845"/>
              <a:gd name="connsiteY0" fmla="*/ 90055 h 1250977"/>
              <a:gd name="connsiteX1" fmla="*/ 502227 w 1014845"/>
              <a:gd name="connsiteY1" fmla="*/ 242455 h 1250977"/>
              <a:gd name="connsiteX2" fmla="*/ 675408 w 1014845"/>
              <a:gd name="connsiteY2" fmla="*/ 235527 h 1250977"/>
              <a:gd name="connsiteX3" fmla="*/ 883227 w 1014845"/>
              <a:gd name="connsiteY3" fmla="*/ 547255 h 1250977"/>
              <a:gd name="connsiteX4" fmla="*/ 987136 w 1014845"/>
              <a:gd name="connsiteY4" fmla="*/ 852055 h 1250977"/>
              <a:gd name="connsiteX5" fmla="*/ 1014845 w 1014845"/>
              <a:gd name="connsiteY5" fmla="*/ 1094509 h 1250977"/>
              <a:gd name="connsiteX6" fmla="*/ 744681 w 1014845"/>
              <a:gd name="connsiteY6" fmla="*/ 1233055 h 1250977"/>
              <a:gd name="connsiteX7" fmla="*/ 519351 w 1014845"/>
              <a:gd name="connsiteY7" fmla="*/ 986974 h 1250977"/>
              <a:gd name="connsiteX8" fmla="*/ 375335 w 1014845"/>
              <a:gd name="connsiteY8" fmla="*/ 770950 h 1250977"/>
              <a:gd name="connsiteX9" fmla="*/ 218208 w 1014845"/>
              <a:gd name="connsiteY9" fmla="*/ 436418 h 1250977"/>
              <a:gd name="connsiteX10" fmla="*/ 93518 w 1014845"/>
              <a:gd name="connsiteY10" fmla="*/ 263237 h 1250977"/>
              <a:gd name="connsiteX11" fmla="*/ 17318 w 1014845"/>
              <a:gd name="connsiteY11" fmla="*/ 138546 h 1250977"/>
              <a:gd name="connsiteX12" fmla="*/ 197427 w 1014845"/>
              <a:gd name="connsiteY12" fmla="*/ 0 h 1250977"/>
              <a:gd name="connsiteX13" fmla="*/ 349827 w 1014845"/>
              <a:gd name="connsiteY13" fmla="*/ 6927 h 1250977"/>
              <a:gd name="connsiteX0" fmla="*/ 335972 w 1014845"/>
              <a:gd name="connsiteY0" fmla="*/ 90055 h 1250977"/>
              <a:gd name="connsiteX1" fmla="*/ 502227 w 1014845"/>
              <a:gd name="connsiteY1" fmla="*/ 242455 h 1250977"/>
              <a:gd name="connsiteX2" fmla="*/ 675408 w 1014845"/>
              <a:gd name="connsiteY2" fmla="*/ 235527 h 1250977"/>
              <a:gd name="connsiteX3" fmla="*/ 883227 w 1014845"/>
              <a:gd name="connsiteY3" fmla="*/ 547255 h 1250977"/>
              <a:gd name="connsiteX4" fmla="*/ 987136 w 1014845"/>
              <a:gd name="connsiteY4" fmla="*/ 852055 h 1250977"/>
              <a:gd name="connsiteX5" fmla="*/ 1014845 w 1014845"/>
              <a:gd name="connsiteY5" fmla="*/ 1094509 h 1250977"/>
              <a:gd name="connsiteX6" fmla="*/ 744681 w 1014845"/>
              <a:gd name="connsiteY6" fmla="*/ 1233055 h 1250977"/>
              <a:gd name="connsiteX7" fmla="*/ 519351 w 1014845"/>
              <a:gd name="connsiteY7" fmla="*/ 986974 h 1250977"/>
              <a:gd name="connsiteX8" fmla="*/ 375335 w 1014845"/>
              <a:gd name="connsiteY8" fmla="*/ 770950 h 1250977"/>
              <a:gd name="connsiteX9" fmla="*/ 218208 w 1014845"/>
              <a:gd name="connsiteY9" fmla="*/ 436418 h 1250977"/>
              <a:gd name="connsiteX10" fmla="*/ 93518 w 1014845"/>
              <a:gd name="connsiteY10" fmla="*/ 263237 h 1250977"/>
              <a:gd name="connsiteX11" fmla="*/ 17318 w 1014845"/>
              <a:gd name="connsiteY11" fmla="*/ 138546 h 1250977"/>
              <a:gd name="connsiteX12" fmla="*/ 197427 w 1014845"/>
              <a:gd name="connsiteY12" fmla="*/ 0 h 1250977"/>
              <a:gd name="connsiteX13" fmla="*/ 349827 w 1014845"/>
              <a:gd name="connsiteY13" fmla="*/ 6927 h 1250977"/>
              <a:gd name="connsiteX0" fmla="*/ 335972 w 1014845"/>
              <a:gd name="connsiteY0" fmla="*/ 90055 h 1250977"/>
              <a:gd name="connsiteX1" fmla="*/ 502227 w 1014845"/>
              <a:gd name="connsiteY1" fmla="*/ 242455 h 1250977"/>
              <a:gd name="connsiteX2" fmla="*/ 675408 w 1014845"/>
              <a:gd name="connsiteY2" fmla="*/ 235527 h 1250977"/>
              <a:gd name="connsiteX3" fmla="*/ 883227 w 1014845"/>
              <a:gd name="connsiteY3" fmla="*/ 547255 h 1250977"/>
              <a:gd name="connsiteX4" fmla="*/ 987136 w 1014845"/>
              <a:gd name="connsiteY4" fmla="*/ 852055 h 1250977"/>
              <a:gd name="connsiteX5" fmla="*/ 1014845 w 1014845"/>
              <a:gd name="connsiteY5" fmla="*/ 1094509 h 1250977"/>
              <a:gd name="connsiteX6" fmla="*/ 744681 w 1014845"/>
              <a:gd name="connsiteY6" fmla="*/ 1233055 h 1250977"/>
              <a:gd name="connsiteX7" fmla="*/ 519351 w 1014845"/>
              <a:gd name="connsiteY7" fmla="*/ 986974 h 1250977"/>
              <a:gd name="connsiteX8" fmla="*/ 375335 w 1014845"/>
              <a:gd name="connsiteY8" fmla="*/ 770950 h 1250977"/>
              <a:gd name="connsiteX9" fmla="*/ 218208 w 1014845"/>
              <a:gd name="connsiteY9" fmla="*/ 436418 h 1250977"/>
              <a:gd name="connsiteX10" fmla="*/ 93518 w 1014845"/>
              <a:gd name="connsiteY10" fmla="*/ 263237 h 1250977"/>
              <a:gd name="connsiteX11" fmla="*/ 17318 w 1014845"/>
              <a:gd name="connsiteY11" fmla="*/ 138546 h 1250977"/>
              <a:gd name="connsiteX12" fmla="*/ 197427 w 1014845"/>
              <a:gd name="connsiteY12" fmla="*/ 0 h 1250977"/>
              <a:gd name="connsiteX13" fmla="*/ 349827 w 1014845"/>
              <a:gd name="connsiteY13" fmla="*/ 6927 h 1250977"/>
              <a:gd name="connsiteX0" fmla="*/ 335972 w 1014845"/>
              <a:gd name="connsiteY0" fmla="*/ 90055 h 1250977"/>
              <a:gd name="connsiteX1" fmla="*/ 502227 w 1014845"/>
              <a:gd name="connsiteY1" fmla="*/ 242455 h 1250977"/>
              <a:gd name="connsiteX2" fmla="*/ 663367 w 1014845"/>
              <a:gd name="connsiteY2" fmla="*/ 266894 h 1250977"/>
              <a:gd name="connsiteX3" fmla="*/ 883227 w 1014845"/>
              <a:gd name="connsiteY3" fmla="*/ 547255 h 1250977"/>
              <a:gd name="connsiteX4" fmla="*/ 987136 w 1014845"/>
              <a:gd name="connsiteY4" fmla="*/ 852055 h 1250977"/>
              <a:gd name="connsiteX5" fmla="*/ 1014845 w 1014845"/>
              <a:gd name="connsiteY5" fmla="*/ 1094509 h 1250977"/>
              <a:gd name="connsiteX6" fmla="*/ 744681 w 1014845"/>
              <a:gd name="connsiteY6" fmla="*/ 1233055 h 1250977"/>
              <a:gd name="connsiteX7" fmla="*/ 519351 w 1014845"/>
              <a:gd name="connsiteY7" fmla="*/ 986974 h 1250977"/>
              <a:gd name="connsiteX8" fmla="*/ 375335 w 1014845"/>
              <a:gd name="connsiteY8" fmla="*/ 770950 h 1250977"/>
              <a:gd name="connsiteX9" fmla="*/ 218208 w 1014845"/>
              <a:gd name="connsiteY9" fmla="*/ 436418 h 1250977"/>
              <a:gd name="connsiteX10" fmla="*/ 93518 w 1014845"/>
              <a:gd name="connsiteY10" fmla="*/ 263237 h 1250977"/>
              <a:gd name="connsiteX11" fmla="*/ 17318 w 1014845"/>
              <a:gd name="connsiteY11" fmla="*/ 138546 h 1250977"/>
              <a:gd name="connsiteX12" fmla="*/ 197427 w 1014845"/>
              <a:gd name="connsiteY12" fmla="*/ 0 h 1250977"/>
              <a:gd name="connsiteX13" fmla="*/ 349827 w 1014845"/>
              <a:gd name="connsiteY13" fmla="*/ 6927 h 1250977"/>
              <a:gd name="connsiteX0" fmla="*/ 275936 w 954809"/>
              <a:gd name="connsiteY0" fmla="*/ 90055 h 1250977"/>
              <a:gd name="connsiteX1" fmla="*/ 442191 w 954809"/>
              <a:gd name="connsiteY1" fmla="*/ 242455 h 1250977"/>
              <a:gd name="connsiteX2" fmla="*/ 603331 w 954809"/>
              <a:gd name="connsiteY2" fmla="*/ 266894 h 1250977"/>
              <a:gd name="connsiteX3" fmla="*/ 823191 w 954809"/>
              <a:gd name="connsiteY3" fmla="*/ 547255 h 1250977"/>
              <a:gd name="connsiteX4" fmla="*/ 927100 w 954809"/>
              <a:gd name="connsiteY4" fmla="*/ 852055 h 1250977"/>
              <a:gd name="connsiteX5" fmla="*/ 954809 w 954809"/>
              <a:gd name="connsiteY5" fmla="*/ 1094509 h 1250977"/>
              <a:gd name="connsiteX6" fmla="*/ 684645 w 954809"/>
              <a:gd name="connsiteY6" fmla="*/ 1233055 h 1250977"/>
              <a:gd name="connsiteX7" fmla="*/ 459315 w 954809"/>
              <a:gd name="connsiteY7" fmla="*/ 986974 h 1250977"/>
              <a:gd name="connsiteX8" fmla="*/ 315299 w 954809"/>
              <a:gd name="connsiteY8" fmla="*/ 770950 h 1250977"/>
              <a:gd name="connsiteX9" fmla="*/ 158172 w 954809"/>
              <a:gd name="connsiteY9" fmla="*/ 436418 h 1250977"/>
              <a:gd name="connsiteX10" fmla="*/ 33482 w 954809"/>
              <a:gd name="connsiteY10" fmla="*/ 263237 h 1250977"/>
              <a:gd name="connsiteX11" fmla="*/ 27267 w 954809"/>
              <a:gd name="connsiteY11" fmla="*/ 194886 h 1250977"/>
              <a:gd name="connsiteX12" fmla="*/ 137391 w 954809"/>
              <a:gd name="connsiteY12" fmla="*/ 0 h 1250977"/>
              <a:gd name="connsiteX13" fmla="*/ 289791 w 954809"/>
              <a:gd name="connsiteY13" fmla="*/ 6927 h 1250977"/>
              <a:gd name="connsiteX0" fmla="*/ 275936 w 954809"/>
              <a:gd name="connsiteY0" fmla="*/ 83128 h 1244050"/>
              <a:gd name="connsiteX1" fmla="*/ 442191 w 954809"/>
              <a:gd name="connsiteY1" fmla="*/ 235528 h 1244050"/>
              <a:gd name="connsiteX2" fmla="*/ 603331 w 954809"/>
              <a:gd name="connsiteY2" fmla="*/ 259967 h 1244050"/>
              <a:gd name="connsiteX3" fmla="*/ 823191 w 954809"/>
              <a:gd name="connsiteY3" fmla="*/ 540328 h 1244050"/>
              <a:gd name="connsiteX4" fmla="*/ 927100 w 954809"/>
              <a:gd name="connsiteY4" fmla="*/ 845128 h 1244050"/>
              <a:gd name="connsiteX5" fmla="*/ 954809 w 954809"/>
              <a:gd name="connsiteY5" fmla="*/ 1087582 h 1244050"/>
              <a:gd name="connsiteX6" fmla="*/ 684645 w 954809"/>
              <a:gd name="connsiteY6" fmla="*/ 1226128 h 1244050"/>
              <a:gd name="connsiteX7" fmla="*/ 459315 w 954809"/>
              <a:gd name="connsiteY7" fmla="*/ 980047 h 1244050"/>
              <a:gd name="connsiteX8" fmla="*/ 315299 w 954809"/>
              <a:gd name="connsiteY8" fmla="*/ 764023 h 1244050"/>
              <a:gd name="connsiteX9" fmla="*/ 158172 w 954809"/>
              <a:gd name="connsiteY9" fmla="*/ 429491 h 1244050"/>
              <a:gd name="connsiteX10" fmla="*/ 33482 w 954809"/>
              <a:gd name="connsiteY10" fmla="*/ 256310 h 1244050"/>
              <a:gd name="connsiteX11" fmla="*/ 27267 w 954809"/>
              <a:gd name="connsiteY11" fmla="*/ 187959 h 1244050"/>
              <a:gd name="connsiteX12" fmla="*/ 99275 w 954809"/>
              <a:gd name="connsiteY12" fmla="*/ 115951 h 1244050"/>
              <a:gd name="connsiteX13" fmla="*/ 289791 w 954809"/>
              <a:gd name="connsiteY13" fmla="*/ 0 h 1244050"/>
              <a:gd name="connsiteX0" fmla="*/ 275936 w 954809"/>
              <a:gd name="connsiteY0" fmla="*/ 0 h 1160922"/>
              <a:gd name="connsiteX1" fmla="*/ 442191 w 954809"/>
              <a:gd name="connsiteY1" fmla="*/ 152400 h 1160922"/>
              <a:gd name="connsiteX2" fmla="*/ 603331 w 954809"/>
              <a:gd name="connsiteY2" fmla="*/ 176839 h 1160922"/>
              <a:gd name="connsiteX3" fmla="*/ 823191 w 954809"/>
              <a:gd name="connsiteY3" fmla="*/ 457200 h 1160922"/>
              <a:gd name="connsiteX4" fmla="*/ 927100 w 954809"/>
              <a:gd name="connsiteY4" fmla="*/ 762000 h 1160922"/>
              <a:gd name="connsiteX5" fmla="*/ 954809 w 954809"/>
              <a:gd name="connsiteY5" fmla="*/ 1004454 h 1160922"/>
              <a:gd name="connsiteX6" fmla="*/ 684645 w 954809"/>
              <a:gd name="connsiteY6" fmla="*/ 1143000 h 1160922"/>
              <a:gd name="connsiteX7" fmla="*/ 459315 w 954809"/>
              <a:gd name="connsiteY7" fmla="*/ 896919 h 1160922"/>
              <a:gd name="connsiteX8" fmla="*/ 315299 w 954809"/>
              <a:gd name="connsiteY8" fmla="*/ 680895 h 1160922"/>
              <a:gd name="connsiteX9" fmla="*/ 158172 w 954809"/>
              <a:gd name="connsiteY9" fmla="*/ 346363 h 1160922"/>
              <a:gd name="connsiteX10" fmla="*/ 33482 w 954809"/>
              <a:gd name="connsiteY10" fmla="*/ 173182 h 1160922"/>
              <a:gd name="connsiteX11" fmla="*/ 27267 w 954809"/>
              <a:gd name="connsiteY11" fmla="*/ 104831 h 1160922"/>
              <a:gd name="connsiteX12" fmla="*/ 99275 w 954809"/>
              <a:gd name="connsiteY12" fmla="*/ 32823 h 1160922"/>
              <a:gd name="connsiteX0" fmla="*/ 275936 w 954809"/>
              <a:gd name="connsiteY0" fmla="*/ 0 h 1067954"/>
              <a:gd name="connsiteX1" fmla="*/ 442191 w 954809"/>
              <a:gd name="connsiteY1" fmla="*/ 152400 h 1067954"/>
              <a:gd name="connsiteX2" fmla="*/ 603331 w 954809"/>
              <a:gd name="connsiteY2" fmla="*/ 176839 h 1067954"/>
              <a:gd name="connsiteX3" fmla="*/ 823191 w 954809"/>
              <a:gd name="connsiteY3" fmla="*/ 457200 h 1067954"/>
              <a:gd name="connsiteX4" fmla="*/ 927100 w 954809"/>
              <a:gd name="connsiteY4" fmla="*/ 762000 h 1067954"/>
              <a:gd name="connsiteX5" fmla="*/ 954809 w 954809"/>
              <a:gd name="connsiteY5" fmla="*/ 1004454 h 1067954"/>
              <a:gd name="connsiteX6" fmla="*/ 747347 w 954809"/>
              <a:gd name="connsiteY6" fmla="*/ 1040934 h 1067954"/>
              <a:gd name="connsiteX7" fmla="*/ 459315 w 954809"/>
              <a:gd name="connsiteY7" fmla="*/ 896919 h 1067954"/>
              <a:gd name="connsiteX8" fmla="*/ 315299 w 954809"/>
              <a:gd name="connsiteY8" fmla="*/ 680895 h 1067954"/>
              <a:gd name="connsiteX9" fmla="*/ 158172 w 954809"/>
              <a:gd name="connsiteY9" fmla="*/ 346363 h 1067954"/>
              <a:gd name="connsiteX10" fmla="*/ 33482 w 954809"/>
              <a:gd name="connsiteY10" fmla="*/ 173182 h 1067954"/>
              <a:gd name="connsiteX11" fmla="*/ 27267 w 954809"/>
              <a:gd name="connsiteY11" fmla="*/ 104831 h 1067954"/>
              <a:gd name="connsiteX12" fmla="*/ 99275 w 954809"/>
              <a:gd name="connsiteY12" fmla="*/ 32823 h 1067954"/>
              <a:gd name="connsiteX0" fmla="*/ 275936 w 954809"/>
              <a:gd name="connsiteY0" fmla="*/ 46183 h 1114137"/>
              <a:gd name="connsiteX1" fmla="*/ 289791 w 954809"/>
              <a:gd name="connsiteY1" fmla="*/ 25400 h 1114137"/>
              <a:gd name="connsiteX2" fmla="*/ 442191 w 954809"/>
              <a:gd name="connsiteY2" fmla="*/ 198583 h 1114137"/>
              <a:gd name="connsiteX3" fmla="*/ 603331 w 954809"/>
              <a:gd name="connsiteY3" fmla="*/ 223022 h 1114137"/>
              <a:gd name="connsiteX4" fmla="*/ 823191 w 954809"/>
              <a:gd name="connsiteY4" fmla="*/ 503383 h 1114137"/>
              <a:gd name="connsiteX5" fmla="*/ 927100 w 954809"/>
              <a:gd name="connsiteY5" fmla="*/ 808183 h 1114137"/>
              <a:gd name="connsiteX6" fmla="*/ 954809 w 954809"/>
              <a:gd name="connsiteY6" fmla="*/ 1050637 h 1114137"/>
              <a:gd name="connsiteX7" fmla="*/ 747347 w 954809"/>
              <a:gd name="connsiteY7" fmla="*/ 1087117 h 1114137"/>
              <a:gd name="connsiteX8" fmla="*/ 459315 w 954809"/>
              <a:gd name="connsiteY8" fmla="*/ 943102 h 1114137"/>
              <a:gd name="connsiteX9" fmla="*/ 315299 w 954809"/>
              <a:gd name="connsiteY9" fmla="*/ 727078 h 1114137"/>
              <a:gd name="connsiteX10" fmla="*/ 158172 w 954809"/>
              <a:gd name="connsiteY10" fmla="*/ 392546 h 1114137"/>
              <a:gd name="connsiteX11" fmla="*/ 33482 w 954809"/>
              <a:gd name="connsiteY11" fmla="*/ 219365 h 1114137"/>
              <a:gd name="connsiteX12" fmla="*/ 27267 w 954809"/>
              <a:gd name="connsiteY12" fmla="*/ 151014 h 1114137"/>
              <a:gd name="connsiteX13" fmla="*/ 99275 w 954809"/>
              <a:gd name="connsiteY13" fmla="*/ 79006 h 1114137"/>
              <a:gd name="connsiteX0" fmla="*/ 275936 w 954809"/>
              <a:gd name="connsiteY0" fmla="*/ 20783 h 1088737"/>
              <a:gd name="connsiteX1" fmla="*/ 289791 w 954809"/>
              <a:gd name="connsiteY1" fmla="*/ 0 h 1088737"/>
              <a:gd name="connsiteX2" fmla="*/ 442191 w 954809"/>
              <a:gd name="connsiteY2" fmla="*/ 173183 h 1088737"/>
              <a:gd name="connsiteX3" fmla="*/ 603331 w 954809"/>
              <a:gd name="connsiteY3" fmla="*/ 197622 h 1088737"/>
              <a:gd name="connsiteX4" fmla="*/ 823191 w 954809"/>
              <a:gd name="connsiteY4" fmla="*/ 477983 h 1088737"/>
              <a:gd name="connsiteX5" fmla="*/ 927100 w 954809"/>
              <a:gd name="connsiteY5" fmla="*/ 782783 h 1088737"/>
              <a:gd name="connsiteX6" fmla="*/ 954809 w 954809"/>
              <a:gd name="connsiteY6" fmla="*/ 1025237 h 1088737"/>
              <a:gd name="connsiteX7" fmla="*/ 747347 w 954809"/>
              <a:gd name="connsiteY7" fmla="*/ 1061717 h 1088737"/>
              <a:gd name="connsiteX8" fmla="*/ 459315 w 954809"/>
              <a:gd name="connsiteY8" fmla="*/ 917702 h 1088737"/>
              <a:gd name="connsiteX9" fmla="*/ 315299 w 954809"/>
              <a:gd name="connsiteY9" fmla="*/ 701678 h 1088737"/>
              <a:gd name="connsiteX10" fmla="*/ 158172 w 954809"/>
              <a:gd name="connsiteY10" fmla="*/ 367146 h 1088737"/>
              <a:gd name="connsiteX11" fmla="*/ 33482 w 954809"/>
              <a:gd name="connsiteY11" fmla="*/ 193965 h 1088737"/>
              <a:gd name="connsiteX12" fmla="*/ 27267 w 954809"/>
              <a:gd name="connsiteY12" fmla="*/ 125614 h 1088737"/>
              <a:gd name="connsiteX13" fmla="*/ 99275 w 954809"/>
              <a:gd name="connsiteY13" fmla="*/ 53606 h 1088737"/>
              <a:gd name="connsiteX0" fmla="*/ 289791 w 954809"/>
              <a:gd name="connsiteY0" fmla="*/ 0 h 1088737"/>
              <a:gd name="connsiteX1" fmla="*/ 442191 w 954809"/>
              <a:gd name="connsiteY1" fmla="*/ 173183 h 1088737"/>
              <a:gd name="connsiteX2" fmla="*/ 603331 w 954809"/>
              <a:gd name="connsiteY2" fmla="*/ 197622 h 1088737"/>
              <a:gd name="connsiteX3" fmla="*/ 823191 w 954809"/>
              <a:gd name="connsiteY3" fmla="*/ 477983 h 1088737"/>
              <a:gd name="connsiteX4" fmla="*/ 927100 w 954809"/>
              <a:gd name="connsiteY4" fmla="*/ 782783 h 1088737"/>
              <a:gd name="connsiteX5" fmla="*/ 954809 w 954809"/>
              <a:gd name="connsiteY5" fmla="*/ 1025237 h 1088737"/>
              <a:gd name="connsiteX6" fmla="*/ 747347 w 954809"/>
              <a:gd name="connsiteY6" fmla="*/ 1061717 h 1088737"/>
              <a:gd name="connsiteX7" fmla="*/ 459315 w 954809"/>
              <a:gd name="connsiteY7" fmla="*/ 917702 h 1088737"/>
              <a:gd name="connsiteX8" fmla="*/ 315299 w 954809"/>
              <a:gd name="connsiteY8" fmla="*/ 701678 h 1088737"/>
              <a:gd name="connsiteX9" fmla="*/ 158172 w 954809"/>
              <a:gd name="connsiteY9" fmla="*/ 367146 h 1088737"/>
              <a:gd name="connsiteX10" fmla="*/ 33482 w 954809"/>
              <a:gd name="connsiteY10" fmla="*/ 193965 h 1088737"/>
              <a:gd name="connsiteX11" fmla="*/ 27267 w 954809"/>
              <a:gd name="connsiteY11" fmla="*/ 125614 h 1088737"/>
              <a:gd name="connsiteX12" fmla="*/ 99275 w 954809"/>
              <a:gd name="connsiteY12" fmla="*/ 53606 h 1088737"/>
              <a:gd name="connsiteX0" fmla="*/ 289791 w 954809"/>
              <a:gd name="connsiteY0" fmla="*/ 0 h 1088737"/>
              <a:gd name="connsiteX1" fmla="*/ 442191 w 954809"/>
              <a:gd name="connsiteY1" fmla="*/ 173183 h 1088737"/>
              <a:gd name="connsiteX2" fmla="*/ 603331 w 954809"/>
              <a:gd name="connsiteY2" fmla="*/ 197622 h 1088737"/>
              <a:gd name="connsiteX3" fmla="*/ 823191 w 954809"/>
              <a:gd name="connsiteY3" fmla="*/ 477983 h 1088737"/>
              <a:gd name="connsiteX4" fmla="*/ 927100 w 954809"/>
              <a:gd name="connsiteY4" fmla="*/ 782783 h 1088737"/>
              <a:gd name="connsiteX5" fmla="*/ 954809 w 954809"/>
              <a:gd name="connsiteY5" fmla="*/ 1025237 h 1088737"/>
              <a:gd name="connsiteX6" fmla="*/ 747347 w 954809"/>
              <a:gd name="connsiteY6" fmla="*/ 1061717 h 1088737"/>
              <a:gd name="connsiteX7" fmla="*/ 459315 w 954809"/>
              <a:gd name="connsiteY7" fmla="*/ 917702 h 1088737"/>
              <a:gd name="connsiteX8" fmla="*/ 315299 w 954809"/>
              <a:gd name="connsiteY8" fmla="*/ 701678 h 1088737"/>
              <a:gd name="connsiteX9" fmla="*/ 158172 w 954809"/>
              <a:gd name="connsiteY9" fmla="*/ 367146 h 1088737"/>
              <a:gd name="connsiteX10" fmla="*/ 33482 w 954809"/>
              <a:gd name="connsiteY10" fmla="*/ 193965 h 1088737"/>
              <a:gd name="connsiteX11" fmla="*/ 27267 w 954809"/>
              <a:gd name="connsiteY11" fmla="*/ 125614 h 1088737"/>
              <a:gd name="connsiteX12" fmla="*/ 99275 w 954809"/>
              <a:gd name="connsiteY12" fmla="*/ 53606 h 1088737"/>
              <a:gd name="connsiteX13" fmla="*/ 289791 w 954809"/>
              <a:gd name="connsiteY13" fmla="*/ 0 h 1088737"/>
              <a:gd name="connsiteX0" fmla="*/ 289791 w 954809"/>
              <a:gd name="connsiteY0" fmla="*/ 25400 h 1114137"/>
              <a:gd name="connsiteX1" fmla="*/ 442191 w 954809"/>
              <a:gd name="connsiteY1" fmla="*/ 198583 h 1114137"/>
              <a:gd name="connsiteX2" fmla="*/ 603331 w 954809"/>
              <a:gd name="connsiteY2" fmla="*/ 223022 h 1114137"/>
              <a:gd name="connsiteX3" fmla="*/ 823191 w 954809"/>
              <a:gd name="connsiteY3" fmla="*/ 503383 h 1114137"/>
              <a:gd name="connsiteX4" fmla="*/ 927100 w 954809"/>
              <a:gd name="connsiteY4" fmla="*/ 808183 h 1114137"/>
              <a:gd name="connsiteX5" fmla="*/ 954809 w 954809"/>
              <a:gd name="connsiteY5" fmla="*/ 1050637 h 1114137"/>
              <a:gd name="connsiteX6" fmla="*/ 747347 w 954809"/>
              <a:gd name="connsiteY6" fmla="*/ 1087117 h 1114137"/>
              <a:gd name="connsiteX7" fmla="*/ 459315 w 954809"/>
              <a:gd name="connsiteY7" fmla="*/ 943102 h 1114137"/>
              <a:gd name="connsiteX8" fmla="*/ 315299 w 954809"/>
              <a:gd name="connsiteY8" fmla="*/ 727078 h 1114137"/>
              <a:gd name="connsiteX9" fmla="*/ 158172 w 954809"/>
              <a:gd name="connsiteY9" fmla="*/ 392546 h 1114137"/>
              <a:gd name="connsiteX10" fmla="*/ 33482 w 954809"/>
              <a:gd name="connsiteY10" fmla="*/ 219365 h 1114137"/>
              <a:gd name="connsiteX11" fmla="*/ 27267 w 954809"/>
              <a:gd name="connsiteY11" fmla="*/ 151014 h 1114137"/>
              <a:gd name="connsiteX12" fmla="*/ 99275 w 954809"/>
              <a:gd name="connsiteY12" fmla="*/ 79006 h 1114137"/>
              <a:gd name="connsiteX13" fmla="*/ 289791 w 954809"/>
              <a:gd name="connsiteY13" fmla="*/ 25400 h 111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4809" h="1114137">
                <a:moveTo>
                  <a:pt x="289791" y="25400"/>
                </a:moveTo>
                <a:cubicBezTo>
                  <a:pt x="317500" y="50800"/>
                  <a:pt x="389934" y="165646"/>
                  <a:pt x="442191" y="198583"/>
                </a:cubicBezTo>
                <a:cubicBezTo>
                  <a:pt x="494448" y="231520"/>
                  <a:pt x="539831" y="172222"/>
                  <a:pt x="603331" y="223022"/>
                </a:cubicBezTo>
                <a:cubicBezTo>
                  <a:pt x="666831" y="273822"/>
                  <a:pt x="771236" y="400628"/>
                  <a:pt x="823191" y="503383"/>
                </a:cubicBezTo>
                <a:lnTo>
                  <a:pt x="927100" y="808183"/>
                </a:lnTo>
                <a:lnTo>
                  <a:pt x="954809" y="1050637"/>
                </a:lnTo>
                <a:cubicBezTo>
                  <a:pt x="914400" y="1114137"/>
                  <a:pt x="829929" y="1105039"/>
                  <a:pt x="747347" y="1087117"/>
                </a:cubicBezTo>
                <a:cubicBezTo>
                  <a:pt x="664765" y="1069195"/>
                  <a:pt x="520873" y="1020119"/>
                  <a:pt x="459315" y="943102"/>
                </a:cubicBezTo>
                <a:lnTo>
                  <a:pt x="315299" y="727078"/>
                </a:lnTo>
                <a:lnTo>
                  <a:pt x="158172" y="392546"/>
                </a:lnTo>
                <a:lnTo>
                  <a:pt x="33482" y="219365"/>
                </a:lnTo>
                <a:cubicBezTo>
                  <a:pt x="0" y="169720"/>
                  <a:pt x="16301" y="174407"/>
                  <a:pt x="27267" y="151014"/>
                </a:cubicBezTo>
                <a:cubicBezTo>
                  <a:pt x="38233" y="127621"/>
                  <a:pt x="43857" y="100943"/>
                  <a:pt x="99275" y="79006"/>
                </a:cubicBezTo>
                <a:cubicBezTo>
                  <a:pt x="143029" y="58070"/>
                  <a:pt x="262082" y="0"/>
                  <a:pt x="289791" y="25400"/>
                </a:cubicBezTo>
                <a:close/>
              </a:path>
            </a:pathLst>
          </a:cu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TextBox 18"/>
          <p:cNvSpPr txBox="1"/>
          <p:nvPr/>
        </p:nvSpPr>
        <p:spPr>
          <a:xfrm>
            <a:off x="971600" y="382969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Structurally 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complex 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9592" y="282157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Carbonate 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platform and reefs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70368" y="354142"/>
            <a:ext cx="8784976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Geological environments with distinct petroleum interest in western and southern Greece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xmlns="" id="{11E4166A-4DB7-4F47-B75D-2E5A3B167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6453188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HAEE – O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ΡΟΛΟΣ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ΕΛΛΑΔΑΣ ΚΑΙ ΚΥΠΡΟΥ ΣΤΗΝ ΝΑ ΜΕΣΟΓΕΙΟ</a:t>
            </a: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ΕΛΛΗΝΙΚΗ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ΔΙΑΧΕΙΡΙΣΤΙΚΗ ΕΤΑΙΡΕΙΑ ΥΔΡΟΓΟΝΑΝΘΡΑΚΩΝ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 Οκτωβρίου 2017</a:t>
            </a:r>
            <a:endParaRPr lang="fr-FR" altLang="en-US" sz="10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183642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Yannis\Desktop\EDEY\GENERAL_PRESS\PRESENTATIONS_EDEY\Nikos_slides\New 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971600" y="382969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Structurally 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complex 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9592" y="282157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Carbonate 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</a:rPr>
              <a:t>platform and reefs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70368" y="354142"/>
            <a:ext cx="8784976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Geological environments with distinct petroleum interest in western and southern Greece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8528400" cy="423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31">
            <a:extLst>
              <a:ext uri="{FF2B5EF4-FFF2-40B4-BE49-F238E27FC236}">
                <a16:creationId xmlns:a16="http://schemas.microsoft.com/office/drawing/2014/main" xmlns="" id="{11E4166A-4DB7-4F47-B75D-2E5A3B167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6453188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HAEE – O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ΡΟΛΟΣ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ΕΛΛΑΔΑΣ ΚΑΙ ΚΥΠΡΟΥ ΣΤΗΝ ΝΑ ΜΕΣΟΓΕΙΟ</a:t>
            </a: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ΕΛΛΗΝΙΚΗ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ΔΙΑΧΕΙΡΙΣΤΙΚΗ ΕΤΑΙΡΕΙΑ ΥΔΡΟΓΟΝΑΝΘΡΑΚΩΝ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 Οκτωβρίου 2017</a:t>
            </a:r>
            <a:endParaRPr lang="fr-FR" altLang="en-US" sz="10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183642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Yannis\Desktop\EDEY\GENERAL_PRESS\PRESENTATIONS_EDEY\Nikos_slides\New 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228184" y="5805264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i="1" dirty="0">
                <a:solidFill>
                  <a:schemeClr val="bg1"/>
                </a:solidFill>
              </a:rPr>
              <a:t>ΕΔΕΥ 29 Μαρτίου 2017</a:t>
            </a:r>
            <a:endParaRPr lang="fr-FR" sz="10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0584" y="5805264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i="1" dirty="0">
                <a:solidFill>
                  <a:schemeClr val="bg1"/>
                </a:solidFill>
              </a:rPr>
              <a:t>ΕΔΕΥ 29 Μαρτίου 2017</a:t>
            </a:r>
            <a:endParaRPr lang="fr-FR" sz="1000" i="1" dirty="0">
              <a:solidFill>
                <a:schemeClr val="bg1"/>
              </a:solidFill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70368" y="354142"/>
            <a:ext cx="8784976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Geological environments with distinct petroleum interest in western and southern Greece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528400" cy="500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 flipH="1">
            <a:off x="3635896" y="3861048"/>
            <a:ext cx="2474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chemeClr val="bg1"/>
                </a:solidFill>
              </a:rPr>
              <a:t>Messinian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salt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2051720" y="522920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WMR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xmlns="" id="{11E4166A-4DB7-4F47-B75D-2E5A3B167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6453188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HAEE – O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ΡΟΛΟΣ</a:t>
            </a:r>
            <a:r>
              <a:rPr lang="el-G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ΕΛΛΑΔΑΣ ΚΑΙ ΚΥΠΡΟΥ ΣΤΗΝ ΝΑ ΜΕΣΟΓΕΙΟ</a:t>
            </a:r>
            <a:r>
              <a:rPr lang="fr-FR" altLang="en-US" sz="10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ΕΛΛΗΝΙΚΗ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ΔΙΑΧΕΙΡΙΣΤΙΚΗ ΕΤΑΙΡΕΙΑ ΥΔΡΟΓΟΝΑΝΘΡΑΚΩΝ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 </a:t>
            </a:r>
            <a:r>
              <a:rPr lang="el-GR" altLang="en-US" sz="1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10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 Οκτωβρίου 2017</a:t>
            </a:r>
            <a:endParaRPr lang="fr-FR" altLang="en-US" sz="10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183642"/>
      </p:ext>
    </p:extLst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5084</TotalTime>
  <Words>579</Words>
  <Application>Microsoft Office PowerPoint</Application>
  <PresentationFormat>On-screen Show (4:3)</PresentationFormat>
  <Paragraphs>103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Yannis</cp:lastModifiedBy>
  <cp:revision>335</cp:revision>
  <dcterms:created xsi:type="dcterms:W3CDTF">2015-03-02T12:09:18Z</dcterms:created>
  <dcterms:modified xsi:type="dcterms:W3CDTF">2017-10-02T10:03:27Z</dcterms:modified>
</cp:coreProperties>
</file>